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00" r:id="rId4"/>
    <p:sldId id="315" r:id="rId5"/>
    <p:sldId id="295" r:id="rId6"/>
    <p:sldId id="311" r:id="rId7"/>
    <p:sldId id="317" r:id="rId8"/>
    <p:sldId id="299" r:id="rId9"/>
    <p:sldId id="281" r:id="rId10"/>
    <p:sldId id="294" r:id="rId11"/>
    <p:sldId id="297" r:id="rId12"/>
    <p:sldId id="285" r:id="rId13"/>
    <p:sldId id="301" r:id="rId14"/>
    <p:sldId id="267" r:id="rId15"/>
    <p:sldId id="304" r:id="rId16"/>
    <p:sldId id="306" r:id="rId17"/>
    <p:sldId id="305" r:id="rId18"/>
    <p:sldId id="268" r:id="rId19"/>
    <p:sldId id="308" r:id="rId20"/>
    <p:sldId id="307" r:id="rId21"/>
    <p:sldId id="269" r:id="rId22"/>
    <p:sldId id="303" r:id="rId23"/>
    <p:sldId id="309" r:id="rId24"/>
    <p:sldId id="31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B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8444" autoAdjust="0"/>
    <p:restoredTop sz="86331" autoAdjust="0"/>
  </p:normalViewPr>
  <p:slideViewPr>
    <p:cSldViewPr>
      <p:cViewPr>
        <p:scale>
          <a:sx n="125" d="100"/>
          <a:sy n="125" d="100"/>
        </p:scale>
        <p:origin x="156" y="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643BA7EC-D1AD-4586-AE0B-38B5FB7544A3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E506AAAA-8881-40A7-AC0D-60B865FBCF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16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29AD7-6BA7-420A-8B20-C6E508478FC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47F5D-4667-4AFF-B8CE-1446AE173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5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7F5D-4667-4AFF-B8CE-1446AE173B1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3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7F5D-4667-4AFF-B8CE-1446AE173B1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7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7F5D-4667-4AFF-B8CE-1446AE173B1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BAC4-A113-481D-B8FE-B735AF2D33B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BAC4-A113-481D-B8FE-B735AF2D33B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BAC4-A113-481D-B8FE-B735AF2D33B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BAC4-A113-481D-B8FE-B735AF2D33B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BAC4-A113-481D-B8FE-B735AF2D33B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BAC4-A113-481D-B8FE-B735AF2D33B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BAC4-A113-481D-B8FE-B735AF2D33B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BAC4-A113-481D-B8FE-B735AF2D33B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BAC4-A113-481D-B8FE-B735AF2D33B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BAC4-A113-481D-B8FE-B735AF2D33B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BAC4-A113-481D-B8FE-B735AF2D33B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BAC4-A113-481D-B8FE-B735AF2D33B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21DA-61F6-47E0-AFDE-4849FC71E66F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rd\Documents\Greenbelt%20MD%20Outcome%20Areas%20infographic%202018%20cv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file:///C:\Users\nard\Documents\Greenbelt%20MD%20Outcome%20Areas%20infographic%202018%20cv.pdf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447800"/>
            <a:ext cx="5562600" cy="2819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City Manager’s Update</a:t>
            </a:r>
            <a:br>
              <a:rPr lang="en-US" dirty="0" smtClean="0"/>
            </a:br>
            <a:r>
              <a:rPr lang="en-US" sz="2800" dirty="0" smtClean="0"/>
              <a:t>December 12, 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86200"/>
            <a:ext cx="1821187" cy="1600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5059" y="29284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5715000" cy="4525963"/>
          </a:xfrm>
        </p:spPr>
        <p:txBody>
          <a:bodyPr>
            <a:normAutofit fontScale="92500"/>
          </a:bodyPr>
          <a:lstStyle/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Updating </a:t>
            </a:r>
            <a:r>
              <a:rPr lang="en-US" sz="2400" dirty="0"/>
              <a:t>an agreement with Friends of the Old Greenbelt Theater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Marketing the Commercial Kitchen to support businesses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Supported Greenbelt News Review by </a:t>
            </a:r>
            <a:r>
              <a:rPr lang="en-US" sz="2400" dirty="0" smtClean="0"/>
              <a:t>identifying </a:t>
            </a:r>
            <a:r>
              <a:rPr lang="en-US" sz="2400" dirty="0"/>
              <a:t>s</a:t>
            </a:r>
            <a:r>
              <a:rPr lang="en-US" sz="2400" dirty="0" smtClean="0"/>
              <a:t>pace </a:t>
            </a:r>
            <a:r>
              <a:rPr lang="en-US" sz="2400" dirty="0"/>
              <a:t>for </a:t>
            </a:r>
            <a:r>
              <a:rPr lang="en-US" sz="2400" dirty="0" smtClean="0"/>
              <a:t>Archival </a:t>
            </a:r>
            <a:r>
              <a:rPr lang="en-US" sz="2400" dirty="0"/>
              <a:t>Project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Continue to </a:t>
            </a:r>
            <a:r>
              <a:rPr lang="en-US" sz="2400" dirty="0"/>
              <a:t>s</a:t>
            </a:r>
            <a:r>
              <a:rPr lang="en-US" sz="2400" dirty="0" smtClean="0"/>
              <a:t>upport transformation </a:t>
            </a:r>
            <a:r>
              <a:rPr lang="en-US" sz="2400" dirty="0"/>
              <a:t>of 10-A Crescent into a museum visitor center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8382000" cy="2209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FY2019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Accomplishments to date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July to December 2018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M:\2018\Festival of Lights\IMG_9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38800" y="29718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15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Action- Top &amp; High Priorities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1"/>
            <a:ext cx="7772400" cy="4404360"/>
          </a:xfrm>
        </p:spPr>
        <p:txBody>
          <a:bodyPr>
            <a:normAutofit/>
          </a:bodyPr>
          <a:lstStyle/>
          <a:p>
            <a:pPr lvl="2"/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51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9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5181600" cy="14246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i="1" u="sng" dirty="0" smtClean="0"/>
              <a:t>Maintain &amp; Invest </a:t>
            </a:r>
            <a:br>
              <a:rPr lang="en-US" sz="4000" b="1" i="1" u="sng" dirty="0" smtClean="0"/>
            </a:br>
            <a:r>
              <a:rPr lang="en-US" sz="4000" b="1" i="1" u="sng" dirty="0" smtClean="0"/>
              <a:t>in Infrastructure</a:t>
            </a:r>
            <a:endParaRPr lang="en-US" sz="4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371600"/>
            <a:ext cx="8305800" cy="4495799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600" dirty="0" smtClean="0"/>
              <a:t>Constructed FY19 road resurfacing &amp; </a:t>
            </a:r>
            <a:br>
              <a:rPr lang="en-US" sz="2600" dirty="0" smtClean="0"/>
            </a:br>
            <a:r>
              <a:rPr lang="en-US" sz="2600" dirty="0" smtClean="0"/>
              <a:t>sidewalk repair (Ora Glen Drive, </a:t>
            </a:r>
            <a:br>
              <a:rPr lang="en-US" sz="2600" dirty="0" smtClean="0"/>
            </a:br>
            <a:r>
              <a:rPr lang="en-US" sz="2600" dirty="0" smtClean="0"/>
              <a:t>Ridge Road) as well as interim repair on </a:t>
            </a:r>
            <a:br>
              <a:rPr lang="en-US" sz="2600" dirty="0" smtClean="0"/>
            </a:br>
            <a:r>
              <a:rPr lang="en-US" sz="2600" dirty="0" smtClean="0"/>
              <a:t>Cherrywood Lane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/>
              <a:t>Installed raised crosswalk and signage on Ridge Road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/>
              <a:t>Opened </a:t>
            </a:r>
            <a:r>
              <a:rPr lang="en-US" sz="2600" dirty="0" smtClean="0"/>
              <a:t>new </a:t>
            </a:r>
            <a:r>
              <a:rPr lang="en-US" sz="2600" dirty="0" smtClean="0"/>
              <a:t>Community Center Playground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/>
              <a:t>Operating </a:t>
            </a:r>
            <a:r>
              <a:rPr lang="en-US" sz="2600" dirty="0" smtClean="0"/>
              <a:t>new </a:t>
            </a:r>
            <a:r>
              <a:rPr lang="en-US" sz="2600" dirty="0" smtClean="0"/>
              <a:t>solar energy system at Springhill Lake Recreation Center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/>
              <a:t>Repaired roof and HVAC at Greenbelt Aquatic &amp; Fitness Center</a:t>
            </a:r>
          </a:p>
        </p:txBody>
      </p:sp>
      <p:pic>
        <p:nvPicPr>
          <p:cNvPr id="12290" name="Picture 2" descr="http://charmeck.org/city/charlotte/Transportation/streetsidewalkmaintenance/PublishingImages/DSC_0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758"/>
            <a:ext cx="2816578" cy="188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9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257800" cy="1154097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300" b="1" i="1" u="sng" dirty="0" smtClean="0">
                <a:solidFill>
                  <a:schemeClr val="tx1"/>
                </a:solidFill>
              </a:rPr>
              <a:t>Maintain &amp; Invest in Infrastructure</a:t>
            </a:r>
            <a:r>
              <a:rPr lang="en-US" sz="12800" i="1" u="sng" dirty="0" smtClean="0"/>
              <a:t/>
            </a:r>
            <a:br>
              <a:rPr lang="en-US" sz="12800" i="1" u="sng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8077200" cy="4572000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sz="11200" dirty="0" smtClean="0"/>
          </a:p>
          <a:p>
            <a:pPr lvl="1"/>
            <a:endParaRPr lang="en-US" sz="11200" dirty="0" smtClean="0"/>
          </a:p>
          <a:p>
            <a:pPr lvl="1">
              <a:buFont typeface="Wingdings" pitchFamily="2" charset="2"/>
              <a:buChar char="v"/>
            </a:pPr>
            <a:r>
              <a:rPr lang="en-US" sz="11200" dirty="0" smtClean="0"/>
              <a:t>Continue </a:t>
            </a:r>
            <a:r>
              <a:rPr lang="en-US" sz="11200" dirty="0"/>
              <a:t>research on potential Fire Station </a:t>
            </a:r>
            <a:r>
              <a:rPr lang="en-US" sz="11200" dirty="0" smtClean="0"/>
              <a:t>locations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11200" dirty="0" smtClean="0"/>
              <a:t>Completing </a:t>
            </a:r>
            <a:r>
              <a:rPr lang="en-US" sz="11200" dirty="0" smtClean="0"/>
              <a:t>design </a:t>
            </a:r>
            <a:r>
              <a:rPr lang="en-US" sz="11200" dirty="0" smtClean="0"/>
              <a:t>&amp; </a:t>
            </a:r>
            <a:r>
              <a:rPr lang="en-US" sz="11200" dirty="0" smtClean="0"/>
              <a:t>engineering </a:t>
            </a:r>
            <a:r>
              <a:rPr lang="en-US" sz="11200" dirty="0" smtClean="0"/>
              <a:t>for Theatre </a:t>
            </a:r>
            <a:r>
              <a:rPr lang="en-US" sz="11200" dirty="0" smtClean="0"/>
              <a:t>HVAC; </a:t>
            </a:r>
            <a:r>
              <a:rPr lang="en-US" sz="11200" dirty="0" smtClean="0"/>
              <a:t>Estimated January 2019 RFP for Phase II Theatre </a:t>
            </a:r>
            <a:r>
              <a:rPr lang="en-US" sz="11200" dirty="0"/>
              <a:t>Renovation </a:t>
            </a:r>
            <a:endParaRPr lang="en-US" sz="11200" dirty="0" smtClean="0"/>
          </a:p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11200" dirty="0" smtClean="0"/>
              <a:t>Working toward </a:t>
            </a:r>
            <a:r>
              <a:rPr lang="en-US" sz="11200" dirty="0" smtClean="0"/>
              <a:t>coordinated financing, permit </a:t>
            </a:r>
            <a:r>
              <a:rPr lang="en-US" sz="11200" dirty="0" smtClean="0"/>
              <a:t>approvals and RFP for possible June </a:t>
            </a:r>
            <a:r>
              <a:rPr lang="en-US" sz="11200" dirty="0" smtClean="0"/>
              <a:t>2019 Lake construction</a:t>
            </a:r>
            <a:endParaRPr lang="en-US" sz="11200" dirty="0"/>
          </a:p>
          <a:p>
            <a:pPr marL="457200" lvl="1" indent="0">
              <a:buNone/>
            </a:pPr>
            <a:endParaRPr lang="en-US" sz="9600" dirty="0" smtClean="0"/>
          </a:p>
          <a:p>
            <a:pPr lvl="1"/>
            <a:endParaRPr lang="en-US" sz="9600" dirty="0"/>
          </a:p>
          <a:p>
            <a:pPr lvl="2"/>
            <a:endParaRPr lang="en-US" sz="9600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7170" name="Picture 2" descr="M:\2014\Theatre HVAC\IMG_6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810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1154097"/>
          </a:xfrm>
        </p:spPr>
        <p:txBody>
          <a:bodyPr>
            <a:noAutofit/>
          </a:bodyPr>
          <a:lstStyle/>
          <a:p>
            <a:r>
              <a:rPr lang="en-US" sz="3600" b="1" i="1" u="sng" dirty="0" smtClean="0"/>
              <a:t>Improve Transportation Opportunities </a:t>
            </a:r>
            <a:endParaRPr lang="en-US" sz="3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096000" cy="5257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sz="3300" b="1" i="1" u="sng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Continued </a:t>
            </a:r>
            <a:r>
              <a:rPr lang="en-US" sz="2400" dirty="0" smtClean="0"/>
              <a:t>progress </a:t>
            </a:r>
            <a:r>
              <a:rPr lang="en-US" sz="2400" dirty="0" smtClean="0"/>
              <a:t>on WMATA </a:t>
            </a:r>
            <a:br>
              <a:rPr lang="en-US" sz="2400" dirty="0" smtClean="0"/>
            </a:br>
            <a:r>
              <a:rPr lang="en-US" sz="2400" dirty="0" smtClean="0"/>
              <a:t>Trail </a:t>
            </a:r>
            <a:r>
              <a:rPr lang="en-US" sz="2400" dirty="0" smtClean="0"/>
              <a:t>design </a:t>
            </a:r>
            <a:r>
              <a:rPr lang="en-US" sz="2400" dirty="0" smtClean="0"/>
              <a:t>&amp; </a:t>
            </a:r>
            <a:r>
              <a:rPr lang="en-US" sz="2400" dirty="0"/>
              <a:t>a</a:t>
            </a:r>
            <a:r>
              <a:rPr lang="en-US" sz="2400" dirty="0" smtClean="0"/>
              <a:t>greement 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Pepco </a:t>
            </a:r>
            <a:r>
              <a:rPr lang="en-US" sz="2400" dirty="0" smtClean="0"/>
              <a:t>easements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Sessions with Council, Community, WMATA &amp; Developers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Continued </a:t>
            </a:r>
            <a:r>
              <a:rPr lang="en-US" sz="2400" dirty="0"/>
              <a:t>i</a:t>
            </a:r>
            <a:r>
              <a:rPr lang="en-US" sz="2400" dirty="0" smtClean="0"/>
              <a:t>mplementing </a:t>
            </a:r>
            <a:r>
              <a:rPr lang="en-US" sz="2400" dirty="0" smtClean="0"/>
              <a:t>Bus Stop Safety and Accessibility </a:t>
            </a:r>
            <a:r>
              <a:rPr lang="en-US" sz="2400" dirty="0" smtClean="0"/>
              <a:t>Study </a:t>
            </a:r>
            <a:r>
              <a:rPr lang="en-US" sz="2400" dirty="0" smtClean="0"/>
              <a:t>recommendations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Continued work on bike share feasibility study – County Phase I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24200"/>
            <a:ext cx="251285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6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123080" cy="924475"/>
          </a:xfrm>
        </p:spPr>
        <p:txBody>
          <a:bodyPr>
            <a:normAutofit fontScale="90000"/>
          </a:bodyPr>
          <a:lstStyle/>
          <a:p>
            <a:pPr marL="45720" indent="0"/>
            <a:r>
              <a:rPr lang="en-US" sz="3600" b="1" i="1" u="sng" dirty="0"/>
              <a:t>Enhance</a:t>
            </a:r>
            <a:r>
              <a:rPr lang="en-US" b="1" i="1" u="sng" dirty="0"/>
              <a:t> Sense of Community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95400"/>
            <a:ext cx="5943600" cy="5105400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v"/>
            </a:pPr>
            <a:r>
              <a:rPr lang="en-US" sz="2600" dirty="0" smtClean="0"/>
              <a:t>Supported </a:t>
            </a:r>
            <a:r>
              <a:rPr lang="en-US" sz="2600" dirty="0" smtClean="0"/>
              <a:t>expansion </a:t>
            </a:r>
            <a:r>
              <a:rPr lang="en-US" sz="2600" dirty="0" smtClean="0"/>
              <a:t>of </a:t>
            </a:r>
            <a:r>
              <a:rPr lang="en-US" sz="2600" dirty="0" smtClean="0"/>
              <a:t>Pumpkin </a:t>
            </a:r>
            <a:r>
              <a:rPr lang="en-US" sz="2600" dirty="0" smtClean="0"/>
              <a:t>Walk and </a:t>
            </a:r>
            <a:r>
              <a:rPr lang="en-US" sz="2600" dirty="0" smtClean="0"/>
              <a:t>Fall </a:t>
            </a:r>
            <a:r>
              <a:rPr lang="en-US" sz="2600" dirty="0" smtClean="0"/>
              <a:t>Fest, Trunk or </a:t>
            </a:r>
            <a:r>
              <a:rPr lang="en-US" sz="2600" dirty="0" smtClean="0"/>
              <a:t>Treats, &amp; </a:t>
            </a:r>
            <a:r>
              <a:rPr lang="en-US" sz="2600" dirty="0" smtClean="0"/>
              <a:t>GEAC’s </a:t>
            </a:r>
            <a:r>
              <a:rPr lang="en-US" sz="2600" dirty="0" smtClean="0"/>
              <a:t>Holiday </a:t>
            </a:r>
            <a:r>
              <a:rPr lang="en-US" sz="2600" dirty="0" smtClean="0"/>
              <a:t>Tree Lighting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/>
              <a:t>Conditional </a:t>
            </a:r>
            <a:r>
              <a:rPr lang="en-US" sz="2600" dirty="0" smtClean="0"/>
              <a:t>approval </a:t>
            </a:r>
            <a:r>
              <a:rPr lang="en-US" sz="2600" dirty="0" smtClean="0"/>
              <a:t>of Central Park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/>
              <a:t>Developing Dog </a:t>
            </a:r>
            <a:r>
              <a:rPr lang="en-US" sz="2600" dirty="0"/>
              <a:t>Park recommendations &amp; </a:t>
            </a:r>
            <a:r>
              <a:rPr lang="en-US" sz="2600" dirty="0" smtClean="0"/>
              <a:t>identifying funding</a:t>
            </a:r>
            <a:endParaRPr lang="en-US" sz="2600" dirty="0"/>
          </a:p>
          <a:p>
            <a:pPr lvl="1">
              <a:buFont typeface="Wingdings" pitchFamily="2" charset="2"/>
              <a:buChar char="v"/>
            </a:pPr>
            <a:r>
              <a:rPr lang="en-US" sz="2600" dirty="0" smtClean="0"/>
              <a:t>Issued RFP for Cherrywood Lane Green </a:t>
            </a:r>
            <a:r>
              <a:rPr lang="en-US" sz="2600" dirty="0" smtClean="0"/>
              <a:t>&amp; </a:t>
            </a:r>
            <a:r>
              <a:rPr lang="en-US" sz="2600" dirty="0" smtClean="0"/>
              <a:t>Complete Street Study- 5 Responses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/>
              <a:t>Issued RFP for Hanover Parkway Bikeway Study- 9 Responses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/>
              <a:t>Permitting </a:t>
            </a:r>
            <a:r>
              <a:rPr lang="en-US" sz="2600" dirty="0"/>
              <a:t>u</a:t>
            </a:r>
            <a:r>
              <a:rPr lang="en-US" sz="2600" dirty="0" smtClean="0"/>
              <a:t>nderway; Will </a:t>
            </a:r>
            <a:r>
              <a:rPr lang="en-US" sz="2600" dirty="0"/>
              <a:t>l</a:t>
            </a:r>
            <a:r>
              <a:rPr lang="en-US" sz="2600" dirty="0" smtClean="0"/>
              <a:t>et </a:t>
            </a:r>
            <a:r>
              <a:rPr lang="en-US" sz="2600" dirty="0"/>
              <a:t>c</a:t>
            </a:r>
            <a:r>
              <a:rPr lang="en-US" sz="2600" dirty="0" smtClean="0"/>
              <a:t>onstruction </a:t>
            </a:r>
            <a:r>
              <a:rPr lang="en-US" sz="2600" dirty="0" smtClean="0"/>
              <a:t>RFP for </a:t>
            </a:r>
            <a:r>
              <a:rPr lang="en-US" sz="2600" dirty="0" smtClean="0"/>
              <a:t>2019 installation </a:t>
            </a:r>
            <a:r>
              <a:rPr lang="en-US" sz="2600" dirty="0"/>
              <a:t>of new “Welcome to Greenbelt” </a:t>
            </a:r>
            <a:r>
              <a:rPr lang="en-US" sz="2600" dirty="0" smtClean="0"/>
              <a:t>signage</a:t>
            </a:r>
            <a:endParaRPr lang="en-US" sz="2600" dirty="0"/>
          </a:p>
          <a:p>
            <a:endParaRPr lang="en-US" dirty="0"/>
          </a:p>
        </p:txBody>
      </p:sp>
      <p:pic>
        <p:nvPicPr>
          <p:cNvPr id="9218" name="Picture 2" descr="M:\2018\Halloween\IMG_8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1717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M:\2018\Pet Expo\IMG_1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2285999" cy="152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123080" cy="924475"/>
          </a:xfrm>
        </p:spPr>
        <p:txBody>
          <a:bodyPr>
            <a:noAutofit/>
          </a:bodyPr>
          <a:lstStyle/>
          <a:p>
            <a:pPr marL="45720" indent="0"/>
            <a:r>
              <a:rPr lang="en-US" sz="3600" b="1" i="1" u="sng" dirty="0"/>
              <a:t>Economic Development &amp; Sustainability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28600" y="1471642"/>
            <a:ext cx="784860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Supported sessions on policy &amp; performance measures-February 2019 visioning sessions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Hired the City’s first economic </a:t>
            </a:r>
            <a:r>
              <a:rPr lang="en-US" sz="2400" dirty="0"/>
              <a:t>development </a:t>
            </a:r>
            <a:r>
              <a:rPr lang="en-US" sz="2400" dirty="0" smtClean="0"/>
              <a:t>coordinator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Continued to implement </a:t>
            </a:r>
            <a:r>
              <a:rPr lang="en-US" sz="2400" dirty="0"/>
              <a:t>recommendations 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Held Council education sessions on TIF options and status, WMATA Trail Status</a:t>
            </a:r>
          </a:p>
        </p:txBody>
      </p:sp>
      <p:pic>
        <p:nvPicPr>
          <p:cNvPr id="10242" name="Picture 2" descr="M:\2018\Planning\IMG_7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55657"/>
            <a:ext cx="2967326" cy="19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370897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TIF implementation </a:t>
            </a:r>
            <a:r>
              <a:rPr lang="en-US" sz="2400" dirty="0"/>
              <a:t>underway- bank solicitation issued, market study and related work underway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18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marL="45720" indent="0"/>
            <a:r>
              <a:rPr lang="en-US" b="1" i="1" u="sng" dirty="0"/>
              <a:t>Improve Transportation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8252460" cy="25908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Progressed in WMATA </a:t>
            </a:r>
            <a:r>
              <a:rPr lang="en-US" sz="2000" dirty="0"/>
              <a:t>Trail design </a:t>
            </a:r>
            <a:r>
              <a:rPr lang="en-US" sz="2000" dirty="0" smtClean="0"/>
              <a:t>&amp; agreement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Awaiting needed Pepco easements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Awaiting MNCPP meeting &amp; review</a:t>
            </a:r>
            <a:endParaRPr lang="en-US" sz="2000" dirty="0"/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Held September 2018 Council Work Session</a:t>
            </a:r>
          </a:p>
          <a:p>
            <a:pPr lvl="2"/>
            <a:endParaRPr lang="en-US" sz="2700" dirty="0"/>
          </a:p>
          <a:p>
            <a:endParaRPr lang="en-US" dirty="0"/>
          </a:p>
        </p:txBody>
      </p:sp>
      <p:pic>
        <p:nvPicPr>
          <p:cNvPr id="11266" name="Picture 2" descr="Image result for bike sh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22729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5052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dirty="0"/>
              <a:t>Continued to implement Bus Stop Safety &amp; Accessibility study recommendations</a:t>
            </a:r>
          </a:p>
          <a:p>
            <a:pPr lvl="1"/>
            <a:endParaRPr lang="en-US" sz="2000" dirty="0"/>
          </a:p>
          <a:p>
            <a:pPr lvl="1">
              <a:buFont typeface="Wingdings" pitchFamily="2" charset="2"/>
              <a:buChar char="v"/>
            </a:pPr>
            <a:r>
              <a:rPr lang="en-US" sz="2000" dirty="0"/>
              <a:t>Continued work on bike share feasibility study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46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7924800" cy="990600"/>
          </a:xfrm>
        </p:spPr>
        <p:txBody>
          <a:bodyPr>
            <a:noAutofit/>
          </a:bodyPr>
          <a:lstStyle/>
          <a:p>
            <a:r>
              <a:rPr lang="en-US" sz="3600" b="1" i="1" u="sng" dirty="0"/>
              <a:t>Be Environmentally Proactive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7924800" cy="2514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5000" dirty="0" smtClean="0"/>
          </a:p>
          <a:p>
            <a:pPr>
              <a:buFont typeface="Wingdings" pitchFamily="2" charset="2"/>
              <a:buChar char="v"/>
            </a:pPr>
            <a:r>
              <a:rPr lang="en-US" sz="5000" dirty="0" smtClean="0"/>
              <a:t>Completing </a:t>
            </a:r>
            <a:r>
              <a:rPr lang="en-US" sz="5000" dirty="0" smtClean="0"/>
              <a:t>WMATA Trail Design</a:t>
            </a:r>
          </a:p>
          <a:p>
            <a:pPr lvl="1">
              <a:buFont typeface="Wingdings" pitchFamily="2" charset="2"/>
              <a:buChar char="§"/>
            </a:pPr>
            <a:r>
              <a:rPr lang="en-US" sz="5000" dirty="0" smtClean="0"/>
              <a:t>Under </a:t>
            </a:r>
            <a:r>
              <a:rPr lang="en-US" sz="5000" dirty="0" smtClean="0"/>
              <a:t>MNPP review</a:t>
            </a:r>
            <a:endParaRPr lang="en-US" sz="5000" dirty="0" smtClean="0"/>
          </a:p>
          <a:p>
            <a:pPr lvl="1">
              <a:buFont typeface="Wingdings" pitchFamily="2" charset="2"/>
              <a:buChar char="§"/>
            </a:pPr>
            <a:r>
              <a:rPr lang="en-US" sz="5000" dirty="0" smtClean="0"/>
              <a:t>Awaiting Pepco </a:t>
            </a:r>
            <a:r>
              <a:rPr lang="en-US" sz="5000" dirty="0" smtClean="0"/>
              <a:t>easement</a:t>
            </a:r>
            <a:endParaRPr lang="en-US" sz="5000" dirty="0" smtClean="0"/>
          </a:p>
          <a:p>
            <a:pPr lvl="1">
              <a:buFont typeface="Wingdings" pitchFamily="2" charset="2"/>
              <a:buChar char="§"/>
            </a:pPr>
            <a:r>
              <a:rPr lang="en-US" sz="5000" dirty="0" smtClean="0"/>
              <a:t>Seeking additional </a:t>
            </a:r>
            <a:r>
              <a:rPr lang="en-US" sz="5000" dirty="0"/>
              <a:t>p</a:t>
            </a:r>
            <a:r>
              <a:rPr lang="en-US" sz="5000" dirty="0" smtClean="0"/>
              <a:t>artnership-WMATA, Federal, State, County </a:t>
            </a:r>
          </a:p>
          <a:p>
            <a:pPr lvl="1">
              <a:buFont typeface="Wingdings" pitchFamily="2" charset="2"/>
              <a:buChar char="v"/>
            </a:pPr>
            <a:endParaRPr lang="en-US" sz="3600" dirty="0" smtClean="0"/>
          </a:p>
          <a:p>
            <a:pPr marL="457200" lvl="1" indent="0">
              <a:buNone/>
            </a:pPr>
            <a:endParaRPr lang="en-US" sz="5100" dirty="0" smtClean="0"/>
          </a:p>
        </p:txBody>
      </p:sp>
      <p:pic>
        <p:nvPicPr>
          <p:cNvPr id="12290" name="Picture 2" descr="M:\2018\SHL Solar Panels\IMG_1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32766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74320" y="3352800"/>
            <a:ext cx="6096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000" dirty="0"/>
              <a:t>Continue </a:t>
            </a:r>
            <a:r>
              <a:rPr lang="en-US" sz="2000" dirty="0" smtClean="0"/>
              <a:t>MEA Improvements</a:t>
            </a:r>
            <a:endParaRPr lang="en-US" sz="2000" dirty="0"/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Training on new solar panel system at Springhill Lake Recreation Center 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Purchased electric </a:t>
            </a:r>
            <a:r>
              <a:rPr lang="en-US" sz="2000" dirty="0" smtClean="0"/>
              <a:t>cars for </a:t>
            </a:r>
            <a:r>
              <a:rPr lang="en-US" sz="2000" dirty="0"/>
              <a:t>parking </a:t>
            </a:r>
            <a:r>
              <a:rPr lang="en-US" sz="2000" dirty="0" smtClean="0"/>
              <a:t>&amp; code </a:t>
            </a:r>
            <a:r>
              <a:rPr lang="en-US" sz="2000" dirty="0"/>
              <a:t>enforcement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Pursuing additional electric charging stations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125113" cy="924475"/>
          </a:xfrm>
        </p:spPr>
        <p:txBody>
          <a:bodyPr>
            <a:normAutofit/>
          </a:bodyPr>
          <a:lstStyle/>
          <a:p>
            <a:r>
              <a:rPr lang="en-US" b="1" i="1" u="sng" dirty="0"/>
              <a:t>Be Environmentally Proactive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962400" cy="4051437"/>
          </a:xfrm>
        </p:spPr>
        <p:txBody>
          <a:bodyPr>
            <a:normAutofit/>
          </a:bodyPr>
          <a:lstStyle/>
          <a:p>
            <a:pPr marL="457200">
              <a:buFont typeface="Wingdings" panose="05000000000000000000" pitchFamily="2" charset="2"/>
              <a:buChar char="v"/>
            </a:pPr>
            <a:r>
              <a:rPr lang="en-US" sz="2400" dirty="0" smtClean="0"/>
              <a:t>Implementing Solar Farm Agreement to </a:t>
            </a:r>
            <a:r>
              <a:rPr lang="en-US" sz="2400" dirty="0" smtClean="0"/>
              <a:t>offset </a:t>
            </a:r>
            <a:r>
              <a:rPr lang="en-US" sz="2400" dirty="0" smtClean="0"/>
              <a:t>City </a:t>
            </a:r>
            <a:r>
              <a:rPr lang="en-US" sz="2400" dirty="0" smtClean="0"/>
              <a:t>electricity </a:t>
            </a:r>
            <a:r>
              <a:rPr lang="en-US" sz="2400" dirty="0"/>
              <a:t>u</a:t>
            </a:r>
            <a:r>
              <a:rPr lang="en-US" sz="2400" dirty="0" smtClean="0"/>
              <a:t>se </a:t>
            </a:r>
            <a:r>
              <a:rPr lang="en-US" sz="2400" dirty="0" smtClean="0"/>
              <a:t>&amp; </a:t>
            </a:r>
            <a:r>
              <a:rPr lang="en-US" sz="2400" dirty="0" smtClean="0"/>
              <a:t>costs</a:t>
            </a:r>
            <a:endParaRPr lang="en-US" sz="2400" dirty="0" smtClean="0"/>
          </a:p>
          <a:p>
            <a:pPr marL="457200">
              <a:buFont typeface="Wingdings" panose="05000000000000000000" pitchFamily="2" charset="2"/>
              <a:buChar char="v"/>
            </a:pPr>
            <a:r>
              <a:rPr lang="en-US" sz="2400" dirty="0"/>
              <a:t>I</a:t>
            </a:r>
            <a:r>
              <a:rPr lang="en-US" sz="2400" dirty="0" smtClean="0"/>
              <a:t>mplementing </a:t>
            </a:r>
            <a:r>
              <a:rPr lang="en-US" sz="2400" dirty="0"/>
              <a:t>the Tree Master </a:t>
            </a:r>
            <a:r>
              <a:rPr lang="en-US" sz="2400" dirty="0" smtClean="0"/>
              <a:t>Plan</a:t>
            </a:r>
            <a:endParaRPr lang="en-US" sz="2400" dirty="0" smtClean="0"/>
          </a:p>
        </p:txBody>
      </p:sp>
      <p:pic>
        <p:nvPicPr>
          <p:cNvPr id="13314" name="Picture 2" descr="Image result for solar fa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3641632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572000"/>
            <a:ext cx="74516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Continue to </a:t>
            </a:r>
            <a:r>
              <a:rPr lang="en-US" sz="2400" dirty="0" smtClean="0"/>
              <a:t>seek </a:t>
            </a:r>
            <a:r>
              <a:rPr lang="en-US" sz="2400" dirty="0"/>
              <a:t>f</a:t>
            </a:r>
            <a:r>
              <a:rPr lang="en-US" sz="2400" dirty="0" smtClean="0"/>
              <a:t>inalization </a:t>
            </a:r>
            <a:r>
              <a:rPr lang="en-US" sz="2400" dirty="0"/>
              <a:t>of Draft Sustainable Land Care Policy by Advisory Boards (Requested </a:t>
            </a:r>
            <a:r>
              <a:rPr lang="en-US" sz="2400" dirty="0" smtClean="0"/>
              <a:t>Fall </a:t>
            </a:r>
            <a:r>
              <a:rPr lang="en-US" sz="2400" dirty="0"/>
              <a:t>2018)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705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3"/>
            <a:ext cx="4572000" cy="2406316"/>
          </a:xfrm>
        </p:spPr>
        <p:txBody>
          <a:bodyPr>
            <a:normAutofit/>
          </a:bodyPr>
          <a:lstStyle/>
          <a:p>
            <a:r>
              <a:rPr lang="en-US" dirty="0" smtClean="0"/>
              <a:t>City Manager’s Update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4876800" cy="4221163"/>
          </a:xfrm>
        </p:spPr>
        <p:txBody>
          <a:bodyPr anchor="t"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City Council Goals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Council Top and High Priorities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Council Action Report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Petitions List</a:t>
            </a:r>
          </a:p>
        </p:txBody>
      </p:sp>
      <p:pic>
        <p:nvPicPr>
          <p:cNvPr id="3074" name="Picture 2" descr="M:\2018\Pet Expo\IMG_18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r="31001"/>
          <a:stretch/>
        </p:blipFill>
        <p:spPr bwMode="auto">
          <a:xfrm>
            <a:off x="5181600" y="152400"/>
            <a:ext cx="315468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125113" cy="924475"/>
          </a:xfrm>
        </p:spPr>
        <p:txBody>
          <a:bodyPr/>
          <a:lstStyle/>
          <a:p>
            <a:pPr marL="45720" indent="0"/>
            <a:r>
              <a:rPr lang="en-US" b="1" i="1" u="sng" dirty="0"/>
              <a:t>Improve Public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7244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Swore in new police chief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Continue to Implement City-wide Camera Program repairs/replacements: Spellman Pedestrian Overpass, Youth Center, &amp; Community Center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Reviewing engineer’s </a:t>
            </a:r>
            <a:r>
              <a:rPr lang="en-US" sz="2000" dirty="0"/>
              <a:t>draft scope for </a:t>
            </a:r>
            <a:r>
              <a:rPr lang="en-US" sz="2000" dirty="0" smtClean="0"/>
              <a:t>study </a:t>
            </a:r>
            <a:r>
              <a:rPr lang="en-US" sz="2000" dirty="0"/>
              <a:t>of Lakecrest Drive/Lakecrest Circle/Legion Drive Improvements </a:t>
            </a:r>
            <a:r>
              <a:rPr lang="en-US" sz="2000" dirty="0" smtClean="0"/>
              <a:t>(December 2018)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dirty="0" smtClean="0"/>
              <a:t>Identify funding and contractor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dirty="0"/>
              <a:t>W</a:t>
            </a:r>
            <a:r>
              <a:rPr lang="en-US" sz="2000" dirty="0" smtClean="0"/>
              <a:t>ork to gain State </a:t>
            </a:r>
            <a:r>
              <a:rPr lang="en-US" sz="2000" dirty="0" smtClean="0"/>
              <a:t>approval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946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838200"/>
          </a:xfrm>
        </p:spPr>
        <p:txBody>
          <a:bodyPr>
            <a:normAutofit fontScale="90000"/>
          </a:bodyPr>
          <a:lstStyle/>
          <a:p>
            <a:pPr marL="45720" indent="0"/>
            <a:r>
              <a:rPr lang="en-US" b="1" i="1" u="sng" dirty="0"/>
              <a:t>Preserve &amp; Enhance Legacy as a Planned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5181600" cy="38862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Continue to </a:t>
            </a:r>
            <a:r>
              <a:rPr lang="en-US" sz="2400" dirty="0" smtClean="0"/>
              <a:t>monitor </a:t>
            </a:r>
            <a:r>
              <a:rPr lang="en-US" sz="2400" dirty="0"/>
              <a:t>C</a:t>
            </a:r>
            <a:r>
              <a:rPr lang="en-US" sz="2400" dirty="0" smtClean="0"/>
              <a:t>ounty </a:t>
            </a:r>
            <a:r>
              <a:rPr lang="en-US" sz="2400" dirty="0" smtClean="0"/>
              <a:t>Zoning </a:t>
            </a:r>
            <a:r>
              <a:rPr lang="en-US" sz="2400" dirty="0" smtClean="0"/>
              <a:t>Ordinance Rewrite </a:t>
            </a:r>
            <a:r>
              <a:rPr lang="en-US" sz="2400" dirty="0" smtClean="0"/>
              <a:t>&amp; Legacy Zone </a:t>
            </a:r>
            <a:r>
              <a:rPr lang="en-US" sz="2400" dirty="0" smtClean="0"/>
              <a:t>request </a:t>
            </a:r>
            <a:r>
              <a:rPr lang="en-US" sz="2400" dirty="0" smtClean="0"/>
              <a:t>(Fall 2018)</a:t>
            </a:r>
          </a:p>
          <a:p>
            <a:pPr lvl="1">
              <a:buFont typeface="Wingdings" pitchFamily="2" charset="2"/>
              <a:buChar char="v"/>
            </a:pPr>
            <a:endParaRPr lang="en-US" sz="2400" dirty="0" smtClean="0"/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Continue </a:t>
            </a:r>
            <a:r>
              <a:rPr lang="en-US" sz="2400" dirty="0" smtClean="0"/>
              <a:t>cooperative </a:t>
            </a:r>
            <a:r>
              <a:rPr lang="en-US" sz="2400" dirty="0"/>
              <a:t>p</a:t>
            </a:r>
            <a:r>
              <a:rPr lang="en-US" sz="2400" dirty="0" smtClean="0"/>
              <a:t>lanning </a:t>
            </a:r>
            <a:r>
              <a:rPr lang="en-US" sz="2400" dirty="0" smtClean="0"/>
              <a:t>&amp; </a:t>
            </a:r>
            <a:r>
              <a:rPr lang="en-US" sz="2400" dirty="0"/>
              <a:t>a</a:t>
            </a:r>
            <a:r>
              <a:rPr lang="en-US" sz="2400" dirty="0" smtClean="0"/>
              <a:t>dvocacy </a:t>
            </a:r>
            <a:r>
              <a:rPr lang="en-US" sz="2400" dirty="0" smtClean="0"/>
              <a:t>for MD193/Greenbelt Road Study Improvements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1154097"/>
          </a:xfrm>
        </p:spPr>
        <p:txBody>
          <a:bodyPr>
            <a:normAutofit/>
          </a:bodyPr>
          <a:lstStyle/>
          <a:p>
            <a:pPr marL="45720" indent="0"/>
            <a:r>
              <a:rPr lang="en-US" b="1" i="1" u="sng" dirty="0"/>
              <a:t>Promote Quality of Life for All Residents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5257800" cy="4343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Held </a:t>
            </a:r>
            <a:r>
              <a:rPr lang="en-US" sz="2400" dirty="0"/>
              <a:t>education sessions with Census 2020 officials, other </a:t>
            </a:r>
            <a:r>
              <a:rPr lang="en-US" sz="2400" dirty="0" smtClean="0"/>
              <a:t>agencies</a:t>
            </a:r>
            <a:endParaRPr lang="en-US" sz="2400" dirty="0"/>
          </a:p>
          <a:p>
            <a:pPr lvl="1">
              <a:buFont typeface="Wingdings" pitchFamily="2" charset="2"/>
              <a:buChar char="v"/>
            </a:pPr>
            <a:r>
              <a:rPr lang="en-US" sz="2400" dirty="0"/>
              <a:t>Developing Census Complete Count Committee </a:t>
            </a:r>
            <a:r>
              <a:rPr lang="en-US" sz="2400" dirty="0" smtClean="0"/>
              <a:t>recommendations &amp; </a:t>
            </a:r>
            <a:r>
              <a:rPr lang="en-US" sz="2400" dirty="0"/>
              <a:t>Outreach Plan </a:t>
            </a:r>
            <a:r>
              <a:rPr lang="en-US" sz="2400" dirty="0" smtClean="0"/>
              <a:t>(Draft presented </a:t>
            </a:r>
            <a:r>
              <a:rPr lang="en-US" sz="2400" dirty="0" smtClean="0"/>
              <a:t>in August 2018) 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09800"/>
            <a:ext cx="279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14400"/>
            <a:ext cx="3352800" cy="2091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3" y="457200"/>
            <a:ext cx="7125113" cy="924475"/>
          </a:xfrm>
        </p:spPr>
        <p:txBody>
          <a:bodyPr>
            <a:normAutofit fontScale="90000"/>
          </a:bodyPr>
          <a:lstStyle/>
          <a:p>
            <a:pPr marL="45720" indent="0"/>
            <a:r>
              <a:rPr lang="en-US" b="1" i="1" u="sng" dirty="0"/>
              <a:t>Provide Excellent Constituent </a:t>
            </a:r>
            <a:r>
              <a:rPr lang="en-US" b="1" i="1" u="sng" dirty="0" smtClean="0"/>
              <a:t>Service</a:t>
            </a:r>
            <a:br>
              <a:rPr lang="en-US" b="1" i="1" u="sng" dirty="0" smtClean="0"/>
            </a:b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562600" cy="2895600"/>
          </a:xfrm>
        </p:spPr>
        <p:txBody>
          <a:bodyPr>
            <a:normAutofit fontScale="25000" lnSpcReduction="20000"/>
          </a:bodyPr>
          <a:lstStyle/>
          <a:p>
            <a:endParaRPr lang="en-US" sz="6600" dirty="0" smtClean="0"/>
          </a:p>
          <a:p>
            <a:pPr lvl="1">
              <a:buFont typeface="Wingdings" pitchFamily="2" charset="2"/>
              <a:buChar char="v"/>
            </a:pPr>
            <a:r>
              <a:rPr lang="en-US" sz="8000" dirty="0" smtClean="0"/>
              <a:t>Continuing </a:t>
            </a:r>
            <a:r>
              <a:rPr lang="en-US" sz="8000" dirty="0"/>
              <a:t>to advocate against the </a:t>
            </a:r>
            <a:r>
              <a:rPr lang="en-US" sz="8000" dirty="0" smtClean="0"/>
              <a:t>Maglev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800" dirty="0" smtClean="0"/>
              <a:t>December </a:t>
            </a:r>
            <a:r>
              <a:rPr lang="en-US" sz="7800" dirty="0" smtClean="0"/>
              <a:t>13, 2018 meeting- </a:t>
            </a:r>
            <a:r>
              <a:rPr lang="en-US" sz="7800" dirty="0" smtClean="0"/>
              <a:t>Baltimore</a:t>
            </a:r>
          </a:p>
          <a:p>
            <a:pPr marL="914400" lvl="2" indent="0">
              <a:buNone/>
            </a:pPr>
            <a:endParaRPr lang="en-US" sz="8000" dirty="0" smtClean="0"/>
          </a:p>
          <a:p>
            <a:pPr lvl="1">
              <a:buFont typeface="Wingdings" pitchFamily="2" charset="2"/>
              <a:buChar char="v"/>
            </a:pPr>
            <a:r>
              <a:rPr lang="en-US" sz="8000" dirty="0" smtClean="0"/>
              <a:t>Transitioning Animal Shelter Management to </a:t>
            </a:r>
            <a:r>
              <a:rPr lang="en-US" sz="8000" dirty="0" smtClean="0"/>
              <a:t>Police</a:t>
            </a:r>
            <a:endParaRPr lang="en-US" sz="49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8000" dirty="0" smtClean="0"/>
              <a:t>Reporting to Police; Shelter Manager recruitment </a:t>
            </a:r>
            <a:r>
              <a:rPr lang="en-US" sz="8000" dirty="0" smtClean="0"/>
              <a:t>underway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419599"/>
            <a:ext cx="7315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000" dirty="0"/>
              <a:t>Providing financial &amp; cleaning support to the Old Greenbelt Theatre (Monthly financial, </a:t>
            </a:r>
            <a:r>
              <a:rPr lang="en-US" sz="2000" dirty="0" smtClean="0"/>
              <a:t>cleaning)</a:t>
            </a:r>
            <a:endParaRPr lang="en-US" sz="2000" dirty="0"/>
          </a:p>
          <a:p>
            <a:pPr lvl="1">
              <a:buFont typeface="Wingdings" pitchFamily="2" charset="2"/>
              <a:buChar char="v"/>
            </a:pPr>
            <a:endParaRPr lang="en-US" sz="2000" dirty="0"/>
          </a:p>
          <a:p>
            <a:pPr lvl="1">
              <a:buFont typeface="Wingdings" pitchFamily="2" charset="2"/>
              <a:buChar char="v"/>
            </a:pPr>
            <a:r>
              <a:rPr lang="en-US" sz="2000" dirty="0"/>
              <a:t>Finalize Friends of the Old Greenbelt Theatre lease agreement (December </a:t>
            </a:r>
            <a:r>
              <a:rPr lang="en-US" sz="2000" dirty="0" smtClean="0"/>
              <a:t>31</a:t>
            </a:r>
            <a:r>
              <a:rPr lang="en-US" sz="2000" dirty="0"/>
              <a:t>, 2018)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en-US" b="1" i="1" u="sng" dirty="0"/>
              <a:t>Provide Excellent Constituent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524955" cy="48220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Expand Public Information </a:t>
            </a:r>
            <a:r>
              <a:rPr lang="en-US" dirty="0" smtClean="0"/>
              <a:t>Department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Recruitment for Assistant (Fall 2018)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Hired </a:t>
            </a:r>
            <a:r>
              <a:rPr lang="en-US" dirty="0"/>
              <a:t>a PT </a:t>
            </a:r>
            <a:r>
              <a:rPr lang="en-US" dirty="0" smtClean="0"/>
              <a:t>employee, bringing </a:t>
            </a:r>
            <a:r>
              <a:rPr lang="en-US" dirty="0"/>
              <a:t>total to 1FT and 3PT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/>
              <a:t>PIO wants 2 PT staff instead of filling the second FT </a:t>
            </a:r>
            <a:r>
              <a:rPr lang="en-US" dirty="0" smtClean="0"/>
              <a:t>employee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Completed new website design, new content management implementation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Transitioned from paper </a:t>
            </a:r>
            <a:r>
              <a:rPr lang="en-US" dirty="0" smtClean="0"/>
              <a:t>production of agendas to electronic agenda preparation software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Resolving complaints re: Comcast &amp; Verizon Franchises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Completing </a:t>
            </a:r>
            <a:r>
              <a:rPr lang="en-US" dirty="0"/>
              <a:t>App with local company </a:t>
            </a: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Received approval from Apple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227067"/>
              </p:ext>
            </p:extLst>
          </p:nvPr>
        </p:nvGraphicFramePr>
        <p:xfrm>
          <a:off x="1886712" y="304800"/>
          <a:ext cx="4818888" cy="623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3" imgW="2914254" imgH="3771477" progId="AcroExch.Document.DC">
                  <p:link updateAutomatic="1"/>
                </p:oleObj>
              </mc:Choice>
              <mc:Fallback>
                <p:oleObj name="Acrobat Document" r:id="rId3" imgW="2914254" imgH="3771477" progId="AcroExch.Document.DC">
                  <p:link updateAutomatic="1"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6712" y="304800"/>
                        <a:ext cx="4818888" cy="6236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9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116586"/>
              </p:ext>
            </p:extLst>
          </p:nvPr>
        </p:nvGraphicFramePr>
        <p:xfrm>
          <a:off x="508590" y="457200"/>
          <a:ext cx="4819650" cy="623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Acrobat Document" r:id="rId3" imgW="2914254" imgH="3771477" progId="AcroExch.Document.DC">
                  <p:link updateAutomatic="1"/>
                </p:oleObj>
              </mc:Choice>
              <mc:Fallback>
                <p:oleObj name="Acrobat Document" r:id="rId3" imgW="2914254" imgH="3771477" progId="AcroExch.Document.DC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590" y="457200"/>
                        <a:ext cx="4819650" cy="623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0" y="2882640"/>
            <a:ext cx="285840" cy="2858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0" y="5311650"/>
            <a:ext cx="285840" cy="2858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0" y="5597490"/>
            <a:ext cx="285840" cy="2858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60" y="2453250"/>
            <a:ext cx="285840" cy="2858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80" y="4191000"/>
            <a:ext cx="285840" cy="2858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20" y="4525170"/>
            <a:ext cx="285840" cy="2858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20" y="4705770"/>
            <a:ext cx="285840" cy="285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8640" y="2133600"/>
            <a:ext cx="1305720" cy="319650"/>
          </a:xfrm>
          <a:prstGeom prst="rect">
            <a:avLst/>
          </a:prstGeom>
          <a:solidFill>
            <a:srgbClr val="FFFF00">
              <a:alpha val="34000"/>
            </a:srgbClr>
          </a:solidFill>
          <a:ln w="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291020" y="3238080"/>
            <a:ext cx="1446420" cy="319650"/>
          </a:xfrm>
          <a:prstGeom prst="rect">
            <a:avLst/>
          </a:prstGeom>
          <a:solidFill>
            <a:srgbClr val="FFFF00">
              <a:alpha val="34000"/>
            </a:srgbClr>
          </a:solidFill>
          <a:ln w="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98640" y="3950160"/>
            <a:ext cx="1305720" cy="319650"/>
          </a:xfrm>
          <a:prstGeom prst="rect">
            <a:avLst/>
          </a:prstGeom>
          <a:solidFill>
            <a:srgbClr val="FFFF00">
              <a:alpha val="34000"/>
            </a:srgbClr>
          </a:solidFill>
          <a:ln w="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65880" y="4705575"/>
            <a:ext cx="1305720" cy="319650"/>
          </a:xfrm>
          <a:prstGeom prst="rect">
            <a:avLst/>
          </a:prstGeom>
          <a:solidFill>
            <a:srgbClr val="FFFF00">
              <a:alpha val="34000"/>
            </a:srgbClr>
          </a:solidFill>
          <a:ln w="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302900" y="5865345"/>
            <a:ext cx="1663140" cy="230655"/>
          </a:xfrm>
          <a:prstGeom prst="rect">
            <a:avLst/>
          </a:prstGeom>
          <a:solidFill>
            <a:srgbClr val="FFFF00">
              <a:alpha val="34000"/>
            </a:srgbClr>
          </a:solidFill>
          <a:ln w="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450300" y="2596170"/>
            <a:ext cx="1305720" cy="319650"/>
          </a:xfrm>
          <a:prstGeom prst="rect">
            <a:avLst/>
          </a:prstGeom>
          <a:solidFill>
            <a:srgbClr val="FFFF00">
              <a:alpha val="34000"/>
            </a:srgbClr>
          </a:solidFill>
          <a:ln w="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401580" y="3238080"/>
            <a:ext cx="1305720" cy="319650"/>
          </a:xfrm>
          <a:prstGeom prst="rect">
            <a:avLst/>
          </a:prstGeom>
          <a:solidFill>
            <a:srgbClr val="FFFF00">
              <a:alpha val="34000"/>
            </a:srgbClr>
          </a:solidFill>
          <a:ln w="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344610" y="5563484"/>
            <a:ext cx="1555470" cy="456315"/>
          </a:xfrm>
          <a:prstGeom prst="rect">
            <a:avLst/>
          </a:prstGeom>
          <a:solidFill>
            <a:srgbClr val="FFFF00">
              <a:alpha val="34000"/>
            </a:srgbClr>
          </a:solidFill>
          <a:ln w="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412920" y="3942345"/>
            <a:ext cx="1305720" cy="327465"/>
          </a:xfrm>
          <a:prstGeom prst="rect">
            <a:avLst/>
          </a:prstGeom>
          <a:solidFill>
            <a:srgbClr val="FF0000">
              <a:alpha val="34000"/>
            </a:srgbClr>
          </a:solidFill>
          <a:ln w="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41280" y="5236019"/>
            <a:ext cx="1558800" cy="327465"/>
          </a:xfrm>
          <a:prstGeom prst="rect">
            <a:avLst/>
          </a:prstGeom>
          <a:solidFill>
            <a:srgbClr val="FF0000">
              <a:alpha val="34000"/>
            </a:srgbClr>
          </a:solidFill>
          <a:ln w="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19" descr="Image result for magle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40" y="940809"/>
            <a:ext cx="2758934" cy="165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40809"/>
            <a:ext cx="1761598" cy="1737217"/>
          </a:xfrm>
          <a:prstGeom prst="rect">
            <a:avLst/>
          </a:prstGeom>
        </p:spPr>
      </p:pic>
      <p:pic>
        <p:nvPicPr>
          <p:cNvPr id="15" name="Picture 21" descr="M:\2018\Chief Rick Bowers\Rick Bower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65" y="2749385"/>
            <a:ext cx="1517551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M:\2018\Administration\Charise Liggin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50644"/>
            <a:ext cx="1902450" cy="182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4" y="3374235"/>
            <a:ext cx="1209720" cy="12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3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FY2019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Accomplishments to date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July to December 2018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51054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Completed </a:t>
            </a:r>
            <a:r>
              <a:rPr lang="en-US" sz="2400" dirty="0"/>
              <a:t>r</a:t>
            </a:r>
            <a:r>
              <a:rPr lang="en-US" sz="2400" dirty="0" smtClean="0"/>
              <a:t>oad </a:t>
            </a:r>
            <a:r>
              <a:rPr lang="en-US" sz="2400" dirty="0"/>
              <a:t>r</a:t>
            </a:r>
            <a:r>
              <a:rPr lang="en-US" sz="2400" dirty="0" smtClean="0"/>
              <a:t>esurfacing</a:t>
            </a:r>
            <a:r>
              <a:rPr lang="en-US" sz="2400" dirty="0"/>
              <a:t>: </a:t>
            </a:r>
            <a:r>
              <a:rPr lang="en-US" sz="2400" dirty="0" smtClean="0"/>
              <a:t>Ora Glen &amp; Ridge </a:t>
            </a:r>
            <a:r>
              <a:rPr lang="en-US" sz="2400" dirty="0" smtClean="0"/>
              <a:t>Road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Removed </a:t>
            </a:r>
            <a:r>
              <a:rPr lang="en-US" sz="2400" dirty="0" smtClean="0"/>
              <a:t>dilapidated </a:t>
            </a:r>
            <a:r>
              <a:rPr lang="en-US" sz="2400" dirty="0"/>
              <a:t>b</a:t>
            </a:r>
            <a:r>
              <a:rPr lang="en-US" sz="2400" dirty="0" smtClean="0"/>
              <a:t>us </a:t>
            </a:r>
            <a:r>
              <a:rPr lang="en-US" sz="2400" dirty="0" smtClean="0"/>
              <a:t>s</a:t>
            </a:r>
            <a:r>
              <a:rPr lang="en-US" sz="2400" dirty="0" smtClean="0"/>
              <a:t>tops/constructed </a:t>
            </a:r>
            <a:r>
              <a:rPr lang="en-US" sz="2400" dirty="0"/>
              <a:t>ADA </a:t>
            </a:r>
            <a:r>
              <a:rPr lang="en-US" sz="2400" dirty="0"/>
              <a:t>c</a:t>
            </a:r>
            <a:r>
              <a:rPr lang="en-US" sz="2400" dirty="0" smtClean="0"/>
              <a:t>ompliant </a:t>
            </a:r>
            <a:r>
              <a:rPr lang="en-US" sz="2400" dirty="0"/>
              <a:t>b</a:t>
            </a:r>
            <a:r>
              <a:rPr lang="en-US" sz="2400" dirty="0" smtClean="0"/>
              <a:t>us stops-Hanover </a:t>
            </a:r>
            <a:r>
              <a:rPr lang="en-US" sz="2400" dirty="0"/>
              <a:t>Pkwy, Springhill Ln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Reinvested </a:t>
            </a:r>
            <a:r>
              <a:rPr lang="en-US" sz="2400" dirty="0" smtClean="0"/>
              <a:t>in Council Chambers 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Earned grants to preserve &amp; restore historic artwork and facilities  </a:t>
            </a:r>
            <a:endParaRPr lang="en-US" dirty="0"/>
          </a:p>
        </p:txBody>
      </p:sp>
      <p:pic>
        <p:nvPicPr>
          <p:cNvPr id="4098" name="Picture 2" descr="M:\2007\Preservation Project 07\IMG_3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48224" y="2847975"/>
            <a:ext cx="3829051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Celebrated </a:t>
            </a:r>
            <a:r>
              <a:rPr lang="en-US" sz="2000" dirty="0"/>
              <a:t>Greenbelt’s 80th Anniversary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Performances, Juried Arts &amp; Craft Show, Art Exhibitions and Artful Afternoons and Art Drop-Ins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Festivals and Special Events-Holiday Lights- Festival of Lights, Greenbelt East Lights (Greenbrier), Family Fun Nights, Trunk or Treats, Halloween Costume Parade, Fall Fest, Pumpkin Walks, &amp; Labor Day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Runs, Walks &amp; Rides-Gobble Wobble to WABA Rides</a:t>
            </a:r>
          </a:p>
          <a:p>
            <a:pPr>
              <a:buFont typeface="Wingdings" pitchFamily="2" charset="2"/>
              <a:buChar char="v"/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400050"/>
            <a:ext cx="6248400" cy="1295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FY2019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Accomplishments to date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July to December 2018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"/>
            <a:ext cx="2027364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343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Hired </a:t>
            </a:r>
            <a:r>
              <a:rPr lang="en-US" sz="2800" dirty="0" smtClean="0"/>
              <a:t>new </a:t>
            </a:r>
            <a:r>
              <a:rPr lang="en-US" sz="2800" dirty="0"/>
              <a:t>P</a:t>
            </a:r>
            <a:r>
              <a:rPr lang="en-US" sz="2800" dirty="0" smtClean="0"/>
              <a:t>olice </a:t>
            </a:r>
            <a:r>
              <a:rPr lang="en-US" sz="2800" dirty="0"/>
              <a:t>O</a:t>
            </a:r>
            <a:r>
              <a:rPr lang="en-US" sz="2800" dirty="0" smtClean="0"/>
              <a:t>fficers </a:t>
            </a:r>
            <a:r>
              <a:rPr lang="en-US" sz="2800" dirty="0"/>
              <a:t>&amp; Communications Specialists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Re-establishing the Bike Patrol and Explorers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Interacting with neighbors at </a:t>
            </a:r>
            <a:r>
              <a:rPr lang="en-US" sz="2800" dirty="0" smtClean="0"/>
              <a:t>multiple </a:t>
            </a:r>
            <a:r>
              <a:rPr lang="en-US" sz="2800" dirty="0"/>
              <a:t>National Night </a:t>
            </a:r>
            <a:r>
              <a:rPr lang="en-US" sz="2800" dirty="0" smtClean="0"/>
              <a:t>Out events, </a:t>
            </a:r>
            <a:r>
              <a:rPr lang="en-US" sz="2800" dirty="0"/>
              <a:t>Fall Fest, Trunk or Treats, Halloween Costume Parade, HOAs, DARE, Bike Patrol, Business Coffee, </a:t>
            </a:r>
            <a:r>
              <a:rPr lang="en-US" sz="2800" dirty="0" smtClean="0"/>
              <a:t>Rotary Club, </a:t>
            </a:r>
            <a:r>
              <a:rPr lang="en-US" sz="2800" dirty="0"/>
              <a:t>&amp; Youth Forum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7315200" cy="11049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FY2019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Accomplishments to date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July to December 2018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4800600" cy="40514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/>
              <a:t>Completed Forest Preserve Study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Finalizing the Tree Master Plan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Earned Tree City </a:t>
            </a:r>
            <a:r>
              <a:rPr lang="en-US" sz="2000" dirty="0" smtClean="0"/>
              <a:t>USA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Re-certified Sustainable Maryland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Launched New Greenbelt Connection Bus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8153400" cy="2209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FY2019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Accomplishments to date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July to December 2018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 descr="M:\2018\Greenbelt Connection Bus\IMG_7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343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Updated and </a:t>
            </a:r>
            <a:r>
              <a:rPr lang="en-US" sz="2800" dirty="0" smtClean="0"/>
              <a:t>replaced </a:t>
            </a:r>
            <a:r>
              <a:rPr lang="en-US" sz="2800" dirty="0" smtClean="0"/>
              <a:t>various servers, equipment and software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Implementing </a:t>
            </a:r>
            <a:r>
              <a:rPr lang="en-US" sz="2800" dirty="0" smtClean="0"/>
              <a:t>a Document </a:t>
            </a:r>
            <a:r>
              <a:rPr lang="en-US" sz="2800" dirty="0" smtClean="0"/>
              <a:t>Management System </a:t>
            </a:r>
            <a:r>
              <a:rPr lang="en-US" sz="2800" dirty="0" smtClean="0"/>
              <a:t>– Pilot </a:t>
            </a:r>
            <a:r>
              <a:rPr lang="en-US" sz="2800" dirty="0" smtClean="0"/>
              <a:t>in Human Resources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Implemented </a:t>
            </a:r>
            <a:r>
              <a:rPr lang="en-US" sz="2800" dirty="0" smtClean="0"/>
              <a:t>a </a:t>
            </a:r>
            <a:r>
              <a:rPr lang="en-US" sz="2800" dirty="0" smtClean="0"/>
              <a:t>Website </a:t>
            </a:r>
            <a:r>
              <a:rPr lang="en-US" sz="2800" dirty="0" smtClean="0"/>
              <a:t>Content Management System - New Website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Implementing </a:t>
            </a:r>
            <a:r>
              <a:rPr lang="en-US" sz="2800" dirty="0" smtClean="0"/>
              <a:t>a New </a:t>
            </a:r>
            <a:r>
              <a:rPr lang="en-US" sz="2800" dirty="0" smtClean="0"/>
              <a:t>Electronic Agenda Preparation System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Implemented </a:t>
            </a:r>
            <a:r>
              <a:rPr lang="en-US" sz="2800" dirty="0" smtClean="0"/>
              <a:t>a Council </a:t>
            </a:r>
            <a:r>
              <a:rPr lang="en-US" sz="2800" dirty="0" smtClean="0"/>
              <a:t>Chambers Audio/Visual Equipment Upgrade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7315200" cy="11049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FY2019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Accomplishments to date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July to December 2018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nte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5100</TotalTime>
  <Words>841</Words>
  <Application>Microsoft Office PowerPoint</Application>
  <PresentationFormat>On-screen Show (4:3)</PresentationFormat>
  <Paragraphs>133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Winter</vt:lpstr>
      <vt:lpstr>C:\Users\nard\Documents\Greenbelt MD Outcome Areas infographic 2018 cv.pdf</vt:lpstr>
      <vt:lpstr>C:\Users\nard\Documents\Greenbelt MD Outcome Areas infographic 2018 cv.pdf</vt:lpstr>
      <vt:lpstr>City Manager’s Update December 12, 2018 </vt:lpstr>
      <vt:lpstr>City Manager’s Update</vt:lpstr>
      <vt:lpstr>PowerPoint Presentation</vt:lpstr>
      <vt:lpstr>PowerPoint Presentation</vt:lpstr>
      <vt:lpstr>FY2019 Accomplishments to date July to December 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Action- Top &amp; High Priorities</vt:lpstr>
      <vt:lpstr> Maintain &amp; Invest  in Infrastructure</vt:lpstr>
      <vt:lpstr> Maintain &amp; Invest in Infrastructure </vt:lpstr>
      <vt:lpstr>Improve Transportation Opportunities </vt:lpstr>
      <vt:lpstr>Enhance Sense of Community</vt:lpstr>
      <vt:lpstr>Economic Development &amp; Sustainability</vt:lpstr>
      <vt:lpstr>Improve Transportation Opportunities</vt:lpstr>
      <vt:lpstr>Be Environmentally Proactive</vt:lpstr>
      <vt:lpstr>Be Environmentally Proactive</vt:lpstr>
      <vt:lpstr>Improve Public Safety</vt:lpstr>
      <vt:lpstr>Preserve &amp; Enhance Legacy as a Planned Community</vt:lpstr>
      <vt:lpstr>Promote Quality of Life for All Residents</vt:lpstr>
      <vt:lpstr>Provide Excellent Constituent Service </vt:lpstr>
      <vt:lpstr>Provide Excellent Constituent Service</vt:lpstr>
    </vt:vector>
  </TitlesOfParts>
  <Company>City of Greenbelt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FY 2016 Budget</dc:title>
  <dc:creator>Michael McLaughlin</dc:creator>
  <cp:lastModifiedBy>Nicole Ard</cp:lastModifiedBy>
  <cp:revision>210</cp:revision>
  <cp:lastPrinted>2018-07-30T18:07:37Z</cp:lastPrinted>
  <dcterms:created xsi:type="dcterms:W3CDTF">2015-03-21T16:14:39Z</dcterms:created>
  <dcterms:modified xsi:type="dcterms:W3CDTF">2018-12-12T22:48:24Z</dcterms:modified>
</cp:coreProperties>
</file>