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47" r:id="rId4"/>
    <p:sldId id="298" r:id="rId5"/>
    <p:sldId id="336" r:id="rId6"/>
    <p:sldId id="339" r:id="rId7"/>
    <p:sldId id="331" r:id="rId8"/>
    <p:sldId id="341" r:id="rId9"/>
    <p:sldId id="332" r:id="rId10"/>
    <p:sldId id="306" r:id="rId11"/>
    <p:sldId id="333" r:id="rId12"/>
    <p:sldId id="277" r:id="rId13"/>
    <p:sldId id="307" r:id="rId14"/>
    <p:sldId id="284" r:id="rId15"/>
    <p:sldId id="264" r:id="rId16"/>
    <p:sldId id="308" r:id="rId17"/>
    <p:sldId id="290" r:id="rId18"/>
    <p:sldId id="309" r:id="rId19"/>
    <p:sldId id="293" r:id="rId20"/>
    <p:sldId id="271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i Sandlin" initials="DS" lastIdx="2" clrIdx="0">
    <p:extLst>
      <p:ext uri="{19B8F6BF-5375-455C-9EA6-DF929625EA0E}">
        <p15:presenceInfo xmlns:p15="http://schemas.microsoft.com/office/powerpoint/2012/main" userId="S-1-5-21-435352972-434400488-1526765642-6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96196" autoAdjust="0"/>
  </p:normalViewPr>
  <p:slideViewPr>
    <p:cSldViewPr>
      <p:cViewPr varScale="1">
        <p:scale>
          <a:sx n="101" d="100"/>
          <a:sy n="101" d="100"/>
        </p:scale>
        <p:origin x="60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'GF Summary'!$B$7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'GF Summary'!$A$8:$A$14</c:f>
              <c:strCache>
                <c:ptCount val="7"/>
                <c:pt idx="0">
                  <c:v>Real Estate Taxes</c:v>
                </c:pt>
                <c:pt idx="1">
                  <c:v>Personal Property Taxes</c:v>
                </c:pt>
                <c:pt idx="2">
                  <c:v>Other Taxes</c:v>
                </c:pt>
                <c:pt idx="3">
                  <c:v>Licenses and Permits</c:v>
                </c:pt>
                <c:pt idx="4">
                  <c:v>Intergovernmental</c:v>
                </c:pt>
                <c:pt idx="5">
                  <c:v>Charges for Services</c:v>
                </c:pt>
                <c:pt idx="6">
                  <c:v>Fines and Forfeitures</c:v>
                </c:pt>
              </c:strCache>
            </c:strRef>
          </c:cat>
          <c:val>
            <c:numRef>
              <c:f>'GF Summary'!$B$8:$B$14</c:f>
              <c:numCache>
                <c:formatCode>#,##0_);[Red]\(#,##0\)</c:formatCode>
                <c:ptCount val="7"/>
                <c:pt idx="0" formatCode="&quot;$&quot;#,##0_);[Red]\(&quot;$&quot;#,##0\)">
                  <c:v>18990275.180000003</c:v>
                </c:pt>
                <c:pt idx="1">
                  <c:v>1668203.3699999999</c:v>
                </c:pt>
                <c:pt idx="2">
                  <c:v>4609700.8</c:v>
                </c:pt>
                <c:pt idx="3">
                  <c:v>1313124.98</c:v>
                </c:pt>
                <c:pt idx="4">
                  <c:v>1127504.99</c:v>
                </c:pt>
                <c:pt idx="5">
                  <c:v>1752848</c:v>
                </c:pt>
                <c:pt idx="6">
                  <c:v>956459.09000000008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45A-9B29-0CF9AE9A0354}"/>
            </c:ext>
          </c:extLst>
        </c:ser>
        <c:ser>
          <c:idx val="1"/>
          <c:order val="1"/>
          <c:tx>
            <c:strRef>
              <c:f>'GF Summary'!$C$7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'GF Summary'!$A$8:$A$14</c:f>
              <c:strCache>
                <c:ptCount val="7"/>
                <c:pt idx="0">
                  <c:v>Real Estate Taxes</c:v>
                </c:pt>
                <c:pt idx="1">
                  <c:v>Personal Property Taxes</c:v>
                </c:pt>
                <c:pt idx="2">
                  <c:v>Other Taxes</c:v>
                </c:pt>
                <c:pt idx="3">
                  <c:v>Licenses and Permits</c:v>
                </c:pt>
                <c:pt idx="4">
                  <c:v>Intergovernmental</c:v>
                </c:pt>
                <c:pt idx="5">
                  <c:v>Charges for Services</c:v>
                </c:pt>
                <c:pt idx="6">
                  <c:v>Fines and Forfeitures</c:v>
                </c:pt>
              </c:strCache>
            </c:strRef>
          </c:cat>
          <c:val>
            <c:numRef>
              <c:f>'GF Summary'!$C$8:$C$14</c:f>
              <c:numCache>
                <c:formatCode>#,##0_);[Red]\(#,##0\)</c:formatCode>
                <c:ptCount val="7"/>
                <c:pt idx="0" formatCode="&quot;$&quot;#,##0_);[Red]\(&quot;$&quot;#,##0\)">
                  <c:v>19908932.57</c:v>
                </c:pt>
                <c:pt idx="1">
                  <c:v>1911487.7099999997</c:v>
                </c:pt>
                <c:pt idx="2">
                  <c:v>4322330.37</c:v>
                </c:pt>
                <c:pt idx="3">
                  <c:v>1465384.6300000001</c:v>
                </c:pt>
                <c:pt idx="4">
                  <c:v>2508018.9500000002</c:v>
                </c:pt>
                <c:pt idx="5">
                  <c:v>1009746.97</c:v>
                </c:pt>
                <c:pt idx="6">
                  <c:v>808373.77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45A-9B29-0CF9AE9A0354}"/>
            </c:ext>
          </c:extLst>
        </c:ser>
        <c:ser>
          <c:idx val="2"/>
          <c:order val="2"/>
          <c:tx>
            <c:strRef>
              <c:f>'GF Summary'!$D$7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'GF Summary'!$A$8:$A$14</c:f>
              <c:strCache>
                <c:ptCount val="7"/>
                <c:pt idx="0">
                  <c:v>Real Estate Taxes</c:v>
                </c:pt>
                <c:pt idx="1">
                  <c:v>Personal Property Taxes</c:v>
                </c:pt>
                <c:pt idx="2">
                  <c:v>Other Taxes</c:v>
                </c:pt>
                <c:pt idx="3">
                  <c:v>Licenses and Permits</c:v>
                </c:pt>
                <c:pt idx="4">
                  <c:v>Intergovernmental</c:v>
                </c:pt>
                <c:pt idx="5">
                  <c:v>Charges for Services</c:v>
                </c:pt>
                <c:pt idx="6">
                  <c:v>Fines and Forfeitures</c:v>
                </c:pt>
              </c:strCache>
            </c:strRef>
          </c:cat>
          <c:val>
            <c:numRef>
              <c:f>'GF Summary'!$D$8:$D$14</c:f>
              <c:numCache>
                <c:formatCode>#,##0_);[Red]\(#,##0\)</c:formatCode>
                <c:ptCount val="7"/>
                <c:pt idx="0" formatCode="&quot;$&quot;#,##0_);[Red]\(&quot;$&quot;#,##0\)">
                  <c:v>20318200</c:v>
                </c:pt>
                <c:pt idx="1">
                  <c:v>1848700</c:v>
                </c:pt>
                <c:pt idx="2">
                  <c:v>3978000</c:v>
                </c:pt>
                <c:pt idx="3">
                  <c:v>1302000</c:v>
                </c:pt>
                <c:pt idx="4">
                  <c:v>1169300</c:v>
                </c:pt>
                <c:pt idx="5">
                  <c:v>1846900</c:v>
                </c:pt>
                <c:pt idx="6">
                  <c:v>569000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B2-445A-9B29-0CF9AE9A0354}"/>
            </c:ext>
          </c:extLst>
        </c:ser>
        <c:ser>
          <c:idx val="3"/>
          <c:order val="3"/>
          <c:tx>
            <c:strRef>
              <c:f>'GF Summary'!$E$7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'GF Summary'!$A$8:$A$14</c:f>
              <c:strCache>
                <c:ptCount val="7"/>
                <c:pt idx="0">
                  <c:v>Real Estate Taxes</c:v>
                </c:pt>
                <c:pt idx="1">
                  <c:v>Personal Property Taxes</c:v>
                </c:pt>
                <c:pt idx="2">
                  <c:v>Other Taxes</c:v>
                </c:pt>
                <c:pt idx="3">
                  <c:v>Licenses and Permits</c:v>
                </c:pt>
                <c:pt idx="4">
                  <c:v>Intergovernmental</c:v>
                </c:pt>
                <c:pt idx="5">
                  <c:v>Charges for Services</c:v>
                </c:pt>
                <c:pt idx="6">
                  <c:v>Fines and Forfeitures</c:v>
                </c:pt>
              </c:strCache>
            </c:strRef>
          </c:cat>
          <c:val>
            <c:numRef>
              <c:f>'GF Summary'!$E$8:$E$14</c:f>
            </c:numRef>
          </c:val>
          <c:extLst>
            <c:ext xmlns:c16="http://schemas.microsoft.com/office/drawing/2014/chart" uri="{C3380CC4-5D6E-409C-BE32-E72D297353CC}">
              <c16:uniqueId val="{00000003-6DB2-445A-9B29-0CF9AE9A0354}"/>
            </c:ext>
          </c:extLst>
        </c:ser>
        <c:ser>
          <c:idx val="4"/>
          <c:order val="4"/>
          <c:tx>
            <c:strRef>
              <c:f>'GF Summary'!$F$7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'GF Summary'!$A$8:$A$14</c:f>
              <c:strCache>
                <c:ptCount val="7"/>
                <c:pt idx="0">
                  <c:v>Real Estate Taxes</c:v>
                </c:pt>
                <c:pt idx="1">
                  <c:v>Personal Property Taxes</c:v>
                </c:pt>
                <c:pt idx="2">
                  <c:v>Other Taxes</c:v>
                </c:pt>
                <c:pt idx="3">
                  <c:v>Licenses and Permits</c:v>
                </c:pt>
                <c:pt idx="4">
                  <c:v>Intergovernmental</c:v>
                </c:pt>
                <c:pt idx="5">
                  <c:v>Charges for Services</c:v>
                </c:pt>
                <c:pt idx="6">
                  <c:v>Fines and Forfeitures</c:v>
                </c:pt>
              </c:strCache>
            </c:strRef>
          </c:cat>
          <c:val>
            <c:numRef>
              <c:f>'GF Summary'!$F$8:$F$14</c:f>
              <c:numCache>
                <c:formatCode>#,##0_);[Red]\(#,##0\)</c:formatCode>
                <c:ptCount val="7"/>
                <c:pt idx="0" formatCode="&quot;$&quot;#,##0_);[Red]\(&quot;$&quot;#,##0\)">
                  <c:v>22505200</c:v>
                </c:pt>
                <c:pt idx="1">
                  <c:v>1896700</c:v>
                </c:pt>
                <c:pt idx="2">
                  <c:v>4525700</c:v>
                </c:pt>
                <c:pt idx="3">
                  <c:v>1297600</c:v>
                </c:pt>
                <c:pt idx="4">
                  <c:v>1175300</c:v>
                </c:pt>
                <c:pt idx="5">
                  <c:v>2004200</c:v>
                </c:pt>
                <c:pt idx="6">
                  <c:v>544000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B2-445A-9B29-0CF9AE9A0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1051168"/>
        <c:axId val="1839641408"/>
        <c:axId val="0"/>
      </c:bar3DChart>
      <c:catAx>
        <c:axId val="16710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641408"/>
        <c:crosses val="autoZero"/>
        <c:auto val="1"/>
        <c:lblAlgn val="ctr"/>
        <c:lblOffset val="100"/>
        <c:noMultiLvlLbl val="0"/>
      </c:catAx>
      <c:valAx>
        <c:axId val="183964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05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7719" tIns="43859" rIns="87719" bIns="438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87719" tIns="43859" rIns="87719" bIns="43859" rtlCol="0"/>
          <a:lstStyle>
            <a:lvl1pPr algn="r">
              <a:defRPr sz="1200"/>
            </a:lvl1pPr>
          </a:lstStyle>
          <a:p>
            <a:fld id="{643BA7EC-D1AD-4586-AE0B-38B5FB7544A3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7719" tIns="43859" rIns="87719" bIns="438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87719" tIns="43859" rIns="87719" bIns="43859" rtlCol="0" anchor="b"/>
          <a:lstStyle>
            <a:lvl1pPr algn="r">
              <a:defRPr sz="1200"/>
            </a:lvl1pPr>
          </a:lstStyle>
          <a:p>
            <a:fld id="{E506AAAA-8881-40A7-AC0D-60B865FBCF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1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r">
              <a:defRPr sz="1200"/>
            </a:lvl1pPr>
          </a:lstStyle>
          <a:p>
            <a:fld id="{F6F29AD7-6BA7-420A-8B20-C6E508478FCB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4" tIns="45502" rIns="91004" bIns="455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9"/>
            <a:ext cx="5607050" cy="4183063"/>
          </a:xfrm>
          <a:prstGeom prst="rect">
            <a:avLst/>
          </a:prstGeom>
        </p:spPr>
        <p:txBody>
          <a:bodyPr vert="horz" lIns="91004" tIns="45502" rIns="91004" bIns="455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r">
              <a:defRPr sz="1200"/>
            </a:lvl1pPr>
          </a:lstStyle>
          <a:p>
            <a:fld id="{60347F5D-4667-4AFF-B8CE-1446AE173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5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7F5D-4667-4AFF-B8CE-1446AE173B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7F5D-4667-4AFF-B8CE-1446AE173B1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7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47F5D-4667-4AFF-B8CE-1446AE173B1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1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47F5D-4667-4AFF-B8CE-1446AE173B1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4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47F5D-4667-4AFF-B8CE-1446AE173B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4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7F5D-4667-4AFF-B8CE-1446AE173B1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19B25D6-1CC2-4123-BCC0-310B937B430A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5865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8E5-BD03-40FB-B60D-C57F0705A39C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106B-CAA8-4CED-9575-605A9E548E2B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863D-2B88-4BC5-8F7A-8697F1A166FD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B174-4BB1-4C6A-826F-8447A1809BA1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88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7F0E-E8BB-4387-AE6A-A41A811E293D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21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1DA-95B2-4AEE-90F7-98FE374BE76B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2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9AF7-2839-4DBF-806C-9EB17932D941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5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63FC-DFB4-4177-8E38-3544EE7A84CE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0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7B60AB7-D743-4362-8BFA-4B29BA609CE8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1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7BF5-295E-4F97-BF8F-04833F6CEB9C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1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152-3A23-415A-9DEF-0F6FC09D4E2F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1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883C-9FA2-4689-970E-76573E0E84C6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0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541A-8285-41EC-B059-8FDD8DD6B116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5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30F-C458-48CA-B4CC-2FCE8D031729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6851-2305-449B-B034-87703AB51BB9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7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2CF5-D846-4CAE-B6D5-3F372EBA1CE3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1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0FD62-374B-4EA7-9C95-A5273877B202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4EF5D0-2CFD-47E4-B857-F489A9F33104}"/>
              </a:ext>
            </a:extLst>
          </p:cNvPr>
          <p:cNvSpPr/>
          <p:nvPr/>
        </p:nvSpPr>
        <p:spPr>
          <a:xfrm>
            <a:off x="0" y="0"/>
            <a:ext cx="52497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Insert Budget Cover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3570" y="149784"/>
            <a:ext cx="3082293" cy="210072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Proposed 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FY 2024 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059" y="29284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45FD3-2283-42BE-B1D0-538297AF3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t="13259" r="-410" b="6252"/>
          <a:stretch/>
        </p:blipFill>
        <p:spPr>
          <a:xfrm>
            <a:off x="0" y="-2"/>
            <a:ext cx="5307899" cy="2400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A049E1-F4CB-4727-B0A3-1978476583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2400298"/>
            <a:ext cx="4077408" cy="2718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1C195E-DB91-4ECD-BB47-C36DD8E86F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175">
            <a:off x="3631720" y="2174178"/>
            <a:ext cx="4603700" cy="3069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33" y="5108010"/>
            <a:ext cx="1821187" cy="1600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B7740-393A-48DC-9B1D-CF187ADB8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26" y="4511084"/>
            <a:ext cx="3520374" cy="2346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163AE6-A5FF-4B17-9E35-46AD8BDDFC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578">
            <a:off x="39507" y="4857210"/>
            <a:ext cx="3022515" cy="20150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1A5932-88BA-4890-B019-E1658C8A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13"/>
            <a:ext cx="9067800" cy="1012763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FY 2023 Accomplishments</a:t>
            </a:r>
            <a:endParaRPr lang="en-US" sz="4400" cap="small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295400"/>
            <a:ext cx="823530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Finalized and recommended Classification and Compensation Study</a:t>
            </a:r>
          </a:p>
          <a:p>
            <a:pPr marL="342900" lvl="0" indent="-3429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Onboarded 43 new employees</a:t>
            </a:r>
          </a:p>
          <a:p>
            <a:pPr marL="342900" lvl="0" indent="-3429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Rolled out the online benefits self-serve service with employee navigator.</a:t>
            </a:r>
          </a:p>
          <a:p>
            <a:pPr marL="342900" lvl="0" indent="-3429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Posted an architect RFP for Municipal Building expansion options: interviewing finalists – mid-summer completion</a:t>
            </a:r>
          </a:p>
          <a:p>
            <a:pPr marL="342900" lvl="0" indent="-3429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Hired the Diversity, Equity &amp; Inclusion Officer &amp; Grants Coordinator</a:t>
            </a:r>
          </a:p>
          <a:p>
            <a:pPr marL="342900" lvl="0" indent="-3429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Customized grant database for Greenbelt’s needs; entered data on 284 grants.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Assisted with drafting specialized “Purchasing Guidelines” governing the use of ARPA funds.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Revised the Economic Development webpages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Submitted and was awarded a USDA Compost and Food Waste Grant with DPW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791A0CA0-640E-4C37-AB7B-B0DDB23FFC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DF412-CF29-4F64-8A4B-399B7269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7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23" y="914400"/>
            <a:ext cx="8115300" cy="5486400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tabLst>
                <a:tab pos="5029200" algn="l"/>
              </a:tabLs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Expended or launched 	$10.4M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tabLst>
                <a:tab pos="5029200" algn="l"/>
              </a:tabLs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Actively being pursued 	$10.2M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tabLst>
                <a:tab pos="5029200" algn="l"/>
              </a:tabLs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Remaining approved projects to pursue 	  $2.2M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Helped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457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residents with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$2,384,500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rental assistance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Helped 19 residents with $68,500 in mortgage/HOA assistance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Distributed $131,000 to local food pantries and 200 holiday food baskets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Launched/approved $3.9M programs for: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College/Tech School Scholarships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First-time Home Buyer Assistance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Healthcare Vouchers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Business Assistance (BIRF 3)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Non-profit Assistance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Tree Canopy Grants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Business Infrastructure Grants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(coming soon)</a:t>
            </a:r>
            <a:endParaRPr lang="en-US" sz="14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-76200"/>
            <a:ext cx="8382000" cy="1066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FY 2023 Accomplishments</a:t>
            </a:r>
            <a:r>
              <a:rPr lang="en-US" sz="4400" cap="small" dirty="0">
                <a:solidFill>
                  <a:schemeClr val="tx2"/>
                </a:solidFill>
                <a:cs typeface="+mj-cs"/>
              </a:rPr>
              <a:t>: ARPA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CB1340-4BE3-47C9-BE8D-40A2297724BB}"/>
              </a:ext>
            </a:extLst>
          </p:cNvPr>
          <p:cNvSpPr txBox="1">
            <a:spLocks/>
          </p:cNvSpPr>
          <p:nvPr/>
        </p:nvSpPr>
        <p:spPr>
          <a:xfrm>
            <a:off x="5648325" y="3429000"/>
            <a:ext cx="35052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Partnering with: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Maryland DCHD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CCI, Old Greenbelt Family Health,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Luminus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-Doctors Hospital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TrainAce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(scholarships)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Beltway Plaza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Advisory Boards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Childcare providers</a:t>
            </a:r>
            <a:endParaRPr lang="en-US" dirty="0"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E26ABE1C-97E7-41C0-8CF9-0CA410B62E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21044-E239-4945-A3AF-3A8E8C11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0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Proposed FY 2024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6419"/>
            <a:ext cx="5562599" cy="4800600"/>
          </a:xfrm>
        </p:spPr>
        <p:txBody>
          <a:bodyPr>
            <a:normAutofit/>
          </a:bodyPr>
          <a:lstStyle/>
          <a:p>
            <a:pPr>
              <a:buSzPct val="100000"/>
              <a:tabLst>
                <a:tab pos="5376863" algn="r"/>
              </a:tabLst>
            </a:pPr>
            <a:r>
              <a:rPr lang="en-US" sz="2800" dirty="0"/>
              <a:t>Revenues	$35,896,600</a:t>
            </a:r>
          </a:p>
          <a:p>
            <a:pPr>
              <a:buSzPct val="100000"/>
              <a:tabLst>
                <a:tab pos="5376863" algn="r"/>
              </a:tabLst>
            </a:pPr>
            <a:r>
              <a:rPr lang="en-US" sz="2800" dirty="0"/>
              <a:t>Expenses	$35,818,200</a:t>
            </a:r>
          </a:p>
          <a:p>
            <a:pPr>
              <a:buSzPct val="100000"/>
              <a:tabLst>
                <a:tab pos="5376863" algn="r"/>
              </a:tabLst>
            </a:pPr>
            <a:r>
              <a:rPr lang="en-US" sz="2800" dirty="0"/>
              <a:t>Net	$78,400</a:t>
            </a:r>
          </a:p>
          <a:p>
            <a:pPr>
              <a:buSzPct val="100000"/>
              <a:tabLst>
                <a:tab pos="5376863" algn="r"/>
              </a:tabLst>
            </a:pPr>
            <a:endParaRPr lang="en-US" sz="2800" dirty="0"/>
          </a:p>
          <a:p>
            <a:pPr>
              <a:buSzPct val="100000"/>
              <a:tabLst>
                <a:tab pos="5376863" algn="r"/>
              </a:tabLst>
            </a:pPr>
            <a:r>
              <a:rPr lang="en-US" sz="2800" dirty="0"/>
              <a:t>Revenues up 7.63%</a:t>
            </a:r>
          </a:p>
          <a:p>
            <a:pPr>
              <a:buSzPct val="100000"/>
              <a:tabLst>
                <a:tab pos="5376863" algn="r"/>
              </a:tabLst>
            </a:pPr>
            <a:r>
              <a:rPr lang="en-US" sz="2800" dirty="0"/>
              <a:t>Expenses up 7.33%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F3924F-7108-42D9-98F5-0D9DA9DB1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322347"/>
              </p:ext>
            </p:extLst>
          </p:nvPr>
        </p:nvGraphicFramePr>
        <p:xfrm>
          <a:off x="4191000" y="3642426"/>
          <a:ext cx="4953000" cy="322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ject 4">
            <a:extLst>
              <a:ext uri="{FF2B5EF4-FFF2-40B4-BE49-F238E27FC236}">
                <a16:creationId xmlns:a16="http://schemas.microsoft.com/office/drawing/2014/main" id="{35A6D4A2-2387-46A5-86FA-C3F3934091C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4E60A-0A6A-4808-9F9E-1EA4E42C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1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9144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FY24 Revenue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55154"/>
            <a:ext cx="8382000" cy="4800600"/>
          </a:xfrm>
        </p:spPr>
        <p:txBody>
          <a:bodyPr>
            <a:normAutofit/>
          </a:bodyPr>
          <a:lstStyle/>
          <a:p>
            <a:pPr marL="400050" indent="-400050">
              <a:buSzPct val="100000"/>
              <a:buFont typeface="Wingdings" panose="05000000000000000000" pitchFamily="2" charset="2"/>
              <a:buChar char="Ø"/>
              <a:tabLst>
                <a:tab pos="4514850" algn="r"/>
              </a:tabLst>
            </a:pPr>
            <a:r>
              <a:rPr lang="en-US" sz="2800" dirty="0"/>
              <a:t>Revenues</a:t>
            </a:r>
          </a:p>
          <a:p>
            <a:pPr lvl="1">
              <a:tabLst>
                <a:tab pos="6973888" algn="r"/>
              </a:tabLst>
            </a:pPr>
            <a:r>
              <a:rPr lang="en-US" sz="2200" dirty="0"/>
              <a:t>Real Estate Taxes	$22.5M</a:t>
            </a:r>
          </a:p>
          <a:p>
            <a:pPr lvl="1">
              <a:tabLst>
                <a:tab pos="6973888" algn="r"/>
              </a:tabLst>
            </a:pPr>
            <a:r>
              <a:rPr lang="en-US" sz="2200" dirty="0"/>
              <a:t>Income Tax	$3.4M</a:t>
            </a:r>
          </a:p>
          <a:p>
            <a:pPr lvl="1">
              <a:tabLst>
                <a:tab pos="6973888" algn="r"/>
              </a:tabLst>
            </a:pPr>
            <a:r>
              <a:rPr lang="en-US" sz="2200" dirty="0"/>
              <a:t>Capital Reserve Fund </a:t>
            </a:r>
            <a:r>
              <a:rPr lang="en-US" sz="2200" i="1" dirty="0"/>
              <a:t>(fund transfer)</a:t>
            </a:r>
            <a:r>
              <a:rPr lang="en-US" sz="2200" dirty="0"/>
              <a:t>	$1.6M</a:t>
            </a:r>
          </a:p>
          <a:p>
            <a:pPr lvl="1">
              <a:tabLst>
                <a:tab pos="6973888" algn="r"/>
              </a:tabLst>
            </a:pPr>
            <a:r>
              <a:rPr lang="en-US" sz="2200" dirty="0"/>
              <a:t>Highway User Revenues	$715K</a:t>
            </a:r>
          </a:p>
          <a:p>
            <a:pPr lvl="1">
              <a:tabLst>
                <a:tab pos="6973888" algn="r"/>
              </a:tabLst>
            </a:pPr>
            <a:r>
              <a:rPr lang="en-US" sz="2200" dirty="0"/>
              <a:t>Key Highlights </a:t>
            </a:r>
          </a:p>
          <a:p>
            <a:pPr marL="1031875" lvl="8">
              <a:tabLst>
                <a:tab pos="6973888" algn="r"/>
              </a:tabLst>
            </a:pPr>
            <a:r>
              <a:rPr lang="en-US" sz="1800" dirty="0"/>
              <a:t>No tax rate increase</a:t>
            </a:r>
          </a:p>
          <a:p>
            <a:pPr marL="1031875" lvl="8">
              <a:tabLst>
                <a:tab pos="6973888" algn="r"/>
              </a:tabLst>
            </a:pPr>
            <a:r>
              <a:rPr lang="en-US" sz="1800" dirty="0"/>
              <a:t>Property values up across the board</a:t>
            </a:r>
          </a:p>
          <a:p>
            <a:pPr marL="1031875" lvl="8">
              <a:tabLst>
                <a:tab pos="6973888" algn="r"/>
              </a:tabLst>
            </a:pPr>
            <a:r>
              <a:rPr lang="en-US" sz="1800" dirty="0"/>
              <a:t>Recreation revenues returning to pre-COVID levels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A403951-7AB7-4057-B54A-9652F459E53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2E4E3-9711-4AD8-9177-3259BFD8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3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-9163"/>
            <a:ext cx="8177107" cy="107003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FY24 Expenditure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229600" cy="4343400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Classification </a:t>
            </a:r>
            <a:r>
              <a:rPr lang="en-US" dirty="0"/>
              <a:t>&amp; </a:t>
            </a:r>
            <a:r>
              <a:rPr lang="en-US" sz="2400" dirty="0">
                <a:solidFill>
                  <a:schemeClr val="tx1"/>
                </a:solidFill>
              </a:rPr>
              <a:t>Compensation Study Implementation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EV Infrastructure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Project spending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DEI Baseline Assessment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Charter/Code</a:t>
            </a:r>
            <a:r>
              <a:rPr lang="en-US" dirty="0"/>
              <a:t> </a:t>
            </a:r>
            <a:r>
              <a:rPr lang="en-US" i="1" dirty="0"/>
              <a:t>(&amp; COPAR) </a:t>
            </a:r>
            <a:r>
              <a:rPr lang="en-US" dirty="0"/>
              <a:t>Update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/>
              <a:t>eparation Commission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Greenbelt Station Amenities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EV Infrastructure (DPW &amp; PD)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Return to pre-COVID-19 operations/revenues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648BE63-7858-4EAB-8832-EFF696466D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E8FA4-69F9-46D6-BCA8-FD1024BD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8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Areas of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495" y="457200"/>
            <a:ext cx="8577226" cy="587271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Improving Efficiency and Staff Support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Implementation of the Classification &amp; Compensation Study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New Finance Software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Safety and Security Improvements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Space Study Implementation: Architect Study</a:t>
            </a:r>
          </a:p>
          <a:p>
            <a:pPr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Continued Progress on ARPA Projects	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Direct Resident &amp; Business Support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Critical Infrastructure, Capital Improvements and Equipment</a:t>
            </a:r>
          </a:p>
          <a:p>
            <a:pPr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Looking to</a:t>
            </a:r>
            <a:r>
              <a:rPr lang="en-US" sz="2400" dirty="0"/>
              <a:t> the Future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</a:t>
            </a:r>
            <a:r>
              <a:rPr lang="en-US" dirty="0"/>
              <a:t>pporting the FBI move</a:t>
            </a:r>
            <a:endParaRPr lang="en-US" sz="2000" dirty="0"/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Continuing to oppose MAGLEV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Plans</a:t>
            </a:r>
            <a:r>
              <a:rPr lang="en-US" dirty="0"/>
              <a:t>, Assessments and Studies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dirty="0"/>
              <a:t>cquisition of the Armory Property</a:t>
            </a:r>
            <a:endParaRPr lang="en-US" sz="3600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4D6BC9FC-CBF3-429B-9522-C1D9453FB2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505A3-992D-40B6-B5DC-263AEFBD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2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798"/>
            <a:ext cx="8610600" cy="9143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Staff Compensation/Changes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548185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Classification &amp; Compensation Study Recommendations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Option 2: Market Adjustment - All staff * receive a 2% COLA, all staff below Market are given a raise to market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Option 3: Decompression - All staff* receive an additional increase of 0.5% for each year of service up to 10 years (5.0%).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Merit: As applicable, staff will receive a merit increase of up to 3% (received on their work anniversary date).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Staff Additions/Modifications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Assistant Director for Community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Human Resources Specialist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Crisis Intervention Counselors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Community Inspector Position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sz="1900" i="1" dirty="0"/>
          </a:p>
          <a:p>
            <a:pPr marL="457200" lvl="1" indent="0">
              <a:buClr>
                <a:srgbClr val="FF0000"/>
              </a:buClr>
              <a:buNone/>
            </a:pPr>
            <a:r>
              <a:rPr lang="en-US" sz="1500" i="1" dirty="0"/>
              <a:t>* Non-sworn staff only.</a:t>
            </a:r>
          </a:p>
        </p:txBody>
      </p:sp>
      <p:pic>
        <p:nvPicPr>
          <p:cNvPr id="12290" name="Picture 2" descr="Image result for employ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67" y="5161808"/>
            <a:ext cx="3584933" cy="16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4B965368-189B-4144-8BB3-89DED466F24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41745-8D3D-4C9D-9A53-56508089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9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B5F74D-5EA6-4AB8-8AD9-62C8C5F5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Replacement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6858000" cy="35052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  <a:tabLst>
                <a:tab pos="6629400" algn="r"/>
              </a:tabLst>
            </a:pPr>
            <a:r>
              <a:rPr lang="en-US" sz="2400" dirty="0"/>
              <a:t>Ford Hybrid SUV	Recreation</a:t>
            </a:r>
          </a:p>
          <a:p>
            <a:pPr>
              <a:buSzPct val="100000"/>
              <a:buFont typeface="Wingdings" panose="05000000000000000000" pitchFamily="2" charset="2"/>
              <a:buChar char="Ø"/>
              <a:tabLst>
                <a:tab pos="6629400" algn="r"/>
              </a:tabLst>
            </a:pPr>
            <a:r>
              <a:rPr lang="en-US" sz="2400" dirty="0"/>
              <a:t> </a:t>
            </a:r>
            <a:r>
              <a:rPr lang="en-US" sz="2400" dirty="0" err="1"/>
              <a:t>LiveScan</a:t>
            </a:r>
            <a:r>
              <a:rPr lang="en-US" sz="2400" dirty="0"/>
              <a:t>	Police</a:t>
            </a:r>
          </a:p>
          <a:p>
            <a:pPr>
              <a:buSzPct val="100000"/>
              <a:buFont typeface="Wingdings" panose="05000000000000000000" pitchFamily="2" charset="2"/>
              <a:buChar char="Ø"/>
              <a:tabLst>
                <a:tab pos="6629400" algn="r"/>
              </a:tabLst>
            </a:pPr>
            <a:r>
              <a:rPr lang="en-US" sz="2400" dirty="0"/>
              <a:t>Chevy Bolt EV	Planning/Code</a:t>
            </a:r>
          </a:p>
          <a:p>
            <a:pPr>
              <a:buSzPct val="100000"/>
              <a:buFont typeface="Wingdings" panose="05000000000000000000" pitchFamily="2" charset="2"/>
              <a:buChar char="Ø"/>
              <a:tabLst>
                <a:tab pos="6629400" algn="r"/>
              </a:tabLst>
            </a:pPr>
            <a:r>
              <a:rPr lang="en-US" sz="2400" dirty="0"/>
              <a:t>2 Ton Dump Truck, Crew Cab	Public Works</a:t>
            </a:r>
          </a:p>
          <a:p>
            <a:pPr>
              <a:buFont typeface="Wingdings" panose="05000000000000000000" pitchFamily="2" charset="2"/>
              <a:buChar char="Ø"/>
              <a:tabLst>
                <a:tab pos="6629400" algn="r"/>
              </a:tabLst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  <a:tabLst>
                <a:tab pos="6629400" algn="r"/>
              </a:tabLst>
            </a:pPr>
            <a:r>
              <a:rPr lang="en-US" sz="2400" b="1" i="1" dirty="0"/>
              <a:t>TOTAL COST	$335,000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03C5C91-F598-4E93-B55F-6E6A4BFCD8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0B78B8-4D62-4455-ACDA-2CC842CF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09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0"/>
            <a:ext cx="8077200" cy="891239"/>
          </a:xfrm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Continuing FY23 ARPA </a:t>
            </a:r>
            <a:br>
              <a:rPr lang="en-US" sz="4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Funded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545" y="1457299"/>
            <a:ext cx="7620000" cy="5308328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  <a:tabLst>
                <a:tab pos="7315200" algn="r"/>
              </a:tabLst>
            </a:pPr>
            <a:r>
              <a:rPr lang="en-US" sz="2400" dirty="0"/>
              <a:t>Building Capital Reserves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tabLst>
                <a:tab pos="7315200" algn="r"/>
              </a:tabLst>
            </a:pPr>
            <a:r>
              <a:rPr lang="en-US" sz="1800" dirty="0"/>
              <a:t>Chiller Replacement (CC)	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tabLst>
                <a:tab pos="7315200" algn="r"/>
              </a:tabLst>
            </a:pPr>
            <a:r>
              <a:rPr lang="en-US" sz="1800" dirty="0"/>
              <a:t>AHU Unit (MB)	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tabLst>
                <a:tab pos="7315200" algn="r"/>
              </a:tabLst>
            </a:pPr>
            <a:r>
              <a:rPr lang="en-US" sz="1800" dirty="0"/>
              <a:t>AHU Replacement (SHLRC)	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tabLst>
                <a:tab pos="7315200" algn="r"/>
              </a:tabLst>
            </a:pPr>
            <a:r>
              <a:rPr lang="en-US" sz="1800" dirty="0"/>
              <a:t>Space Study Recommendations (MB/CC)	</a:t>
            </a:r>
          </a:p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  <a:tabLst>
                <a:tab pos="7315200" algn="r"/>
              </a:tabLst>
            </a:pPr>
            <a:r>
              <a:rPr lang="en-US" dirty="0"/>
              <a:t>Capital Projects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tabLst>
                <a:tab pos="7315200" algn="r"/>
              </a:tabLst>
            </a:pPr>
            <a:r>
              <a:rPr lang="en-US" sz="1800" dirty="0"/>
              <a:t>Pedestrian/Bike Master Plan	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tabLst>
                <a:tab pos="7315200" algn="r"/>
              </a:tabLst>
            </a:pPr>
            <a:r>
              <a:rPr lang="en-US" sz="1800" dirty="0"/>
              <a:t>Bus Stop Accessibility Study	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tabLst>
                <a:tab pos="7315200" algn="r"/>
              </a:tabLst>
            </a:pPr>
            <a:r>
              <a:rPr lang="en-US" sz="1800" dirty="0"/>
              <a:t>Street Resurfacing	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tabLst>
                <a:tab pos="7315200" algn="r"/>
              </a:tabLst>
            </a:pPr>
            <a:r>
              <a:rPr lang="en-US" sz="1800" dirty="0" err="1"/>
              <a:t>Misc</a:t>
            </a:r>
            <a:r>
              <a:rPr lang="en-US" sz="1800" dirty="0"/>
              <a:t> Concrete Repairs	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tabLst>
                <a:tab pos="7315200" algn="r"/>
              </a:tabLst>
            </a:pPr>
            <a:r>
              <a:rPr lang="en-US" sz="1800" dirty="0"/>
              <a:t>Greenbrook Trails	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tabLst>
                <a:tab pos="7315200" algn="r"/>
              </a:tabLst>
            </a:pPr>
            <a:r>
              <a:rPr lang="en-US" sz="1800" dirty="0"/>
              <a:t>Buddy </a:t>
            </a:r>
            <a:r>
              <a:rPr lang="en-US" sz="1800" dirty="0" err="1"/>
              <a:t>Attick</a:t>
            </a:r>
            <a:r>
              <a:rPr lang="en-US" sz="1800" dirty="0"/>
              <a:t> Inclusive Playground	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Ø"/>
              <a:tabLst>
                <a:tab pos="7315200" algn="r"/>
              </a:tabLst>
            </a:pPr>
            <a:endParaRPr lang="en-US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D39C78F-3C5B-41B4-90DC-FA1AC33302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5E85-FCDD-41DA-8AA9-BEFCDC3C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2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/>
              <a:t>On the Horizon: </a:t>
            </a:r>
            <a:br>
              <a:rPr lang="en-US" dirty="0"/>
            </a:br>
            <a:r>
              <a:rPr lang="en-US" dirty="0"/>
              <a:t>Issues and Opportunities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A5A19-378F-41E0-B50A-7F9BE57A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8" y="1487432"/>
            <a:ext cx="7663542" cy="5370568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Issues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Providing adequate space for staff and City programs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Retention and recruitment of staff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Retention, expansion and attraction of businesses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Facility/field improvements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Opportunities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200" dirty="0">
                <a:ea typeface="Wingdings"/>
                <a:cs typeface="Wingdings"/>
                <a:sym typeface="Wingdings"/>
              </a:rPr>
              <a:t>Continued Focus on ARPA Project Implementation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Beltway Plaza Project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Possible FBI Headquarters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Acquisition and development of the Armory property</a:t>
            </a:r>
          </a:p>
          <a:p>
            <a:endParaRPr lang="en-US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B1839ED3-0C3C-40FC-B9B1-99B8D09001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56D4D-540F-4ED0-8508-F571D211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3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810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Proposed FY2024 Budget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6127125" cy="49831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>
                <a:latin typeface="+mj-lt"/>
              </a:rPr>
              <a:t>Financial and Operational Plan </a:t>
            </a:r>
            <a:br>
              <a:rPr lang="en-US" sz="3200" dirty="0">
                <a:latin typeface="+mj-lt"/>
              </a:rPr>
            </a:br>
            <a:r>
              <a:rPr lang="en-US" sz="2400" dirty="0">
                <a:latin typeface="+mj-lt"/>
              </a:rPr>
              <a:t>July 1, 2023-June 30, 2024</a:t>
            </a:r>
          </a:p>
          <a:p>
            <a:pPr marL="388620">
              <a:buFont typeface="Arial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341313" lvl="3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400" dirty="0"/>
              <a:t>City Council Goals</a:t>
            </a:r>
          </a:p>
          <a:p>
            <a:pPr marL="341313" lvl="3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400" dirty="0"/>
              <a:t>FY23 Accomplishments</a:t>
            </a:r>
          </a:p>
          <a:p>
            <a:pPr marL="341313" lvl="3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400" dirty="0"/>
              <a:t>FY24 Budget Highlights</a:t>
            </a:r>
          </a:p>
          <a:p>
            <a:pPr marL="341313" lvl="3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400" dirty="0"/>
              <a:t>Budget Focus Areas</a:t>
            </a:r>
          </a:p>
          <a:p>
            <a:pPr marL="341313" lvl="3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400" dirty="0"/>
              <a:t>Issues and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B9E53-C68D-4E6A-8E42-56F2A6DC7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50" y="3429000"/>
            <a:ext cx="1977466" cy="1737522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5E94DC5C-1BF6-4DCC-8808-990B4EFE83B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38846-8BB3-40CC-A151-5C51DCEA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00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1"/>
            <a:ext cx="8382000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City Staff </a:t>
            </a:r>
          </a:p>
          <a:p>
            <a:r>
              <a:rPr lang="en-US" sz="2400" dirty="0"/>
              <a:t>Department Directors</a:t>
            </a:r>
          </a:p>
          <a:p>
            <a:r>
              <a:rPr lang="en-US" dirty="0"/>
              <a:t>Bertha Gaymon, City Treasurer</a:t>
            </a:r>
          </a:p>
          <a:p>
            <a:r>
              <a:rPr lang="en-US" sz="2400" dirty="0"/>
              <a:t>Anne Marie Belton, Executive Associate</a:t>
            </a:r>
          </a:p>
          <a:p>
            <a:r>
              <a:rPr lang="en-US" dirty="0"/>
              <a:t>James Wisniewski, </a:t>
            </a:r>
            <a:r>
              <a:rPr lang="en-US" sz="2400" dirty="0"/>
              <a:t>Public Information Specialist</a:t>
            </a:r>
          </a:p>
          <a:p>
            <a:r>
              <a:rPr lang="en-US" dirty="0"/>
              <a:t>City Council</a:t>
            </a:r>
          </a:p>
          <a:p>
            <a:r>
              <a:rPr lang="en-US" sz="2400" dirty="0"/>
              <a:t>Greenbelt Residents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134A45EF-66C9-4714-AABE-27F2989DB6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5138" y="4648200"/>
            <a:ext cx="2418862" cy="20573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237137-562A-49DE-B0B8-E282B47B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5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3793" y="282724"/>
            <a:ext cx="6017280" cy="685852"/>
          </a:xfrm>
          <a:prstGeom prst="rect">
            <a:avLst/>
          </a:prstGeom>
        </p:spPr>
        <p:txBody>
          <a:bodyPr vert="horz" wrap="square" lIns="0" tIns="8659" rIns="0" bIns="0" rtlCol="0" anchor="b">
            <a:spAutoFit/>
          </a:bodyPr>
          <a:lstStyle/>
          <a:p>
            <a:pPr marL="8659">
              <a:spcBef>
                <a:spcPts val="68"/>
              </a:spcBef>
            </a:pPr>
            <a:r>
              <a:rPr lang="en-US" sz="4400" spc="-17" dirty="0">
                <a:solidFill>
                  <a:schemeClr val="accent1">
                    <a:lumMod val="50000"/>
                  </a:schemeClr>
                </a:solidFill>
              </a:rPr>
              <a:t>Council</a:t>
            </a:r>
            <a:r>
              <a:rPr sz="4400" spc="-147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4400" spc="-170" dirty="0">
                <a:solidFill>
                  <a:schemeClr val="accent1">
                    <a:lumMod val="50000"/>
                  </a:schemeClr>
                </a:solidFill>
              </a:rPr>
              <a:t>Outcome</a:t>
            </a:r>
            <a:r>
              <a:rPr sz="4400" spc="-143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4400" spc="-109" dirty="0">
                <a:solidFill>
                  <a:schemeClr val="accent1">
                    <a:lumMod val="50000"/>
                  </a:schemeClr>
                </a:solidFill>
              </a:rPr>
              <a:t>Areas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5663" y="2286000"/>
            <a:ext cx="2243549" cy="562741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spcBef>
                <a:spcPts val="68"/>
              </a:spcBef>
            </a:pPr>
            <a:r>
              <a:rPr b="1" spc="-48" dirty="0">
                <a:solidFill>
                  <a:srgbClr val="002403"/>
                </a:solidFill>
                <a:latin typeface="Century Gothic"/>
                <a:cs typeface="Century Gothic"/>
              </a:rPr>
              <a:t>Enhancing</a:t>
            </a:r>
            <a:r>
              <a:rPr b="1" spc="-58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27" dirty="0">
                <a:solidFill>
                  <a:srgbClr val="002403"/>
                </a:solidFill>
                <a:latin typeface="Century Gothic"/>
                <a:cs typeface="Century Gothic"/>
              </a:rPr>
              <a:t>Our</a:t>
            </a:r>
            <a:r>
              <a:rPr b="1" spc="-55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48" dirty="0">
                <a:solidFill>
                  <a:srgbClr val="002403"/>
                </a:solidFill>
                <a:latin typeface="Century Gothic"/>
                <a:cs typeface="Century Gothic"/>
              </a:rPr>
              <a:t>Sense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of</a:t>
            </a:r>
            <a:r>
              <a:rPr b="1" spc="-72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Community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1751" y="3119156"/>
            <a:ext cx="2292222" cy="83974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spcBef>
                <a:spcPts val="68"/>
              </a:spcBef>
            </a:pP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Ensuring</a:t>
            </a:r>
            <a:r>
              <a:rPr b="1" spc="-6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Sustainable </a:t>
            </a:r>
            <a:r>
              <a:rPr b="1" spc="-78" dirty="0">
                <a:solidFill>
                  <a:srgbClr val="002403"/>
                </a:solidFill>
                <a:latin typeface="Century Gothic"/>
                <a:cs typeface="Century Gothic"/>
              </a:rPr>
              <a:t>Economic</a:t>
            </a:r>
            <a:r>
              <a:rPr b="1" spc="-3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48" dirty="0">
                <a:solidFill>
                  <a:srgbClr val="002403"/>
                </a:solidFill>
                <a:latin typeface="Century Gothic"/>
                <a:cs typeface="Century Gothic"/>
              </a:rPr>
              <a:t>Development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1751" y="4038600"/>
            <a:ext cx="2549788" cy="83974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spcBef>
                <a:spcPts val="68"/>
              </a:spcBef>
            </a:pPr>
            <a:r>
              <a:rPr b="1" spc="-34" dirty="0">
                <a:solidFill>
                  <a:srgbClr val="002403"/>
                </a:solidFill>
                <a:latin typeface="Century Gothic"/>
                <a:cs typeface="Century Gothic"/>
              </a:rPr>
              <a:t>Improving</a:t>
            </a:r>
            <a:r>
              <a:rPr b="1" spc="-75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14" dirty="0">
                <a:solidFill>
                  <a:srgbClr val="002403"/>
                </a:solidFill>
                <a:latin typeface="Century Gothic"/>
                <a:cs typeface="Century Gothic"/>
              </a:rPr>
              <a:t>Transportation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Opportunities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429" y="5027660"/>
            <a:ext cx="2535110" cy="83974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 algn="just">
              <a:spcBef>
                <a:spcPts val="68"/>
              </a:spcBef>
            </a:pPr>
            <a:r>
              <a:rPr b="1" spc="-34" dirty="0">
                <a:solidFill>
                  <a:srgbClr val="002403"/>
                </a:solidFill>
                <a:latin typeface="Century Gothic"/>
                <a:cs typeface="Century Gothic"/>
              </a:rPr>
              <a:t>Maintaining</a:t>
            </a:r>
            <a:r>
              <a:rPr b="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48" dirty="0">
                <a:solidFill>
                  <a:srgbClr val="002403"/>
                </a:solidFill>
                <a:latin typeface="Century Gothic"/>
                <a:cs typeface="Century Gothic"/>
              </a:rPr>
              <a:t>Greenbelt </a:t>
            </a:r>
            <a:r>
              <a:rPr b="1" spc="-147" dirty="0">
                <a:solidFill>
                  <a:srgbClr val="002403"/>
                </a:solidFill>
                <a:latin typeface="Century Gothic"/>
                <a:cs typeface="Century Gothic"/>
              </a:rPr>
              <a:t>as</a:t>
            </a:r>
            <a:r>
              <a:rPr b="1" spc="82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153" dirty="0">
                <a:solidFill>
                  <a:srgbClr val="002403"/>
                </a:solidFill>
                <a:latin typeface="Century Gothic"/>
                <a:cs typeface="Century Gothic"/>
              </a:rPr>
              <a:t>an</a:t>
            </a:r>
            <a:r>
              <a:rPr b="1" spc="85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Environmentally </a:t>
            </a:r>
            <a:r>
              <a:rPr b="1" spc="-48" dirty="0">
                <a:solidFill>
                  <a:srgbClr val="002403"/>
                </a:solidFill>
                <a:latin typeface="Century Gothic"/>
                <a:cs typeface="Century Gothic"/>
              </a:rPr>
              <a:t>Proactive</a:t>
            </a:r>
            <a:r>
              <a:rPr b="1" spc="-17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Community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4804" y="2401328"/>
            <a:ext cx="2587262" cy="562741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spcBef>
                <a:spcPts val="68"/>
              </a:spcBef>
            </a:pPr>
            <a:r>
              <a:rPr b="1" spc="-34" dirty="0">
                <a:solidFill>
                  <a:srgbClr val="002403"/>
                </a:solidFill>
                <a:latin typeface="Century Gothic"/>
                <a:cs typeface="Century Gothic"/>
              </a:rPr>
              <a:t>Improving</a:t>
            </a:r>
            <a:r>
              <a:rPr b="1" spc="-58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2" dirty="0">
                <a:solidFill>
                  <a:srgbClr val="002403"/>
                </a:solidFill>
                <a:latin typeface="Century Gothic"/>
                <a:cs typeface="Century Gothic"/>
              </a:rPr>
              <a:t>and</a:t>
            </a:r>
            <a:r>
              <a:rPr b="1" spc="-48" dirty="0">
                <a:solidFill>
                  <a:srgbClr val="002403"/>
                </a:solidFill>
                <a:latin typeface="Century Gothic"/>
                <a:cs typeface="Century Gothic"/>
              </a:rPr>
              <a:t> Enhancing </a:t>
            </a:r>
            <a:r>
              <a:rPr b="1" spc="-37" dirty="0">
                <a:solidFill>
                  <a:srgbClr val="002403"/>
                </a:solidFill>
                <a:latin typeface="Century Gothic"/>
                <a:cs typeface="Century Gothic"/>
              </a:rPr>
              <a:t>Public</a:t>
            </a:r>
            <a:r>
              <a:rPr b="1" spc="-5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Safety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4804" y="3082779"/>
            <a:ext cx="3103396" cy="83974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spcBef>
                <a:spcPts val="68"/>
              </a:spcBef>
            </a:pPr>
            <a:r>
              <a:rPr b="1" spc="-20" dirty="0">
                <a:solidFill>
                  <a:srgbClr val="002403"/>
                </a:solidFill>
                <a:latin typeface="Century Gothic"/>
                <a:cs typeface="Century Gothic"/>
              </a:rPr>
              <a:t>Promoting</a:t>
            </a:r>
            <a:r>
              <a:rPr b="1" spc="-5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31" dirty="0">
                <a:solidFill>
                  <a:srgbClr val="002403"/>
                </a:solidFill>
                <a:latin typeface="Century Gothic"/>
                <a:cs typeface="Century Gothic"/>
              </a:rPr>
              <a:t>Quality</a:t>
            </a:r>
            <a:r>
              <a:rPr b="1" spc="-5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of</a:t>
            </a:r>
            <a:r>
              <a:rPr b="1" spc="-5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14" dirty="0">
                <a:solidFill>
                  <a:srgbClr val="002403"/>
                </a:solidFill>
                <a:latin typeface="Century Gothic"/>
                <a:cs typeface="Century Gothic"/>
              </a:rPr>
              <a:t>Life, </a:t>
            </a:r>
            <a:r>
              <a:rPr b="1" spc="-31" dirty="0">
                <a:solidFill>
                  <a:srgbClr val="002403"/>
                </a:solidFill>
                <a:latin typeface="Century Gothic"/>
                <a:cs typeface="Century Gothic"/>
              </a:rPr>
              <a:t>Health</a:t>
            </a:r>
            <a:r>
              <a:rPr b="1" spc="-48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2" dirty="0">
                <a:solidFill>
                  <a:srgbClr val="002403"/>
                </a:solidFill>
                <a:latin typeface="Century Gothic"/>
                <a:cs typeface="Century Gothic"/>
              </a:rPr>
              <a:t>and</a:t>
            </a:r>
            <a:r>
              <a:rPr b="1" spc="-89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41" dirty="0">
                <a:solidFill>
                  <a:srgbClr val="002403"/>
                </a:solidFill>
                <a:latin typeface="Century Gothic"/>
                <a:cs typeface="Century Gothic"/>
              </a:rPr>
              <a:t>Wellbeing</a:t>
            </a:r>
            <a:r>
              <a:rPr b="1" spc="-44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17" dirty="0">
                <a:solidFill>
                  <a:srgbClr val="002403"/>
                </a:solidFill>
                <a:latin typeface="Century Gothic"/>
                <a:cs typeface="Century Gothic"/>
              </a:rPr>
              <a:t>for </a:t>
            </a:r>
            <a:r>
              <a:rPr b="1" spc="-27" dirty="0">
                <a:solidFill>
                  <a:srgbClr val="002403"/>
                </a:solidFill>
                <a:latin typeface="Century Gothic"/>
                <a:cs typeface="Century Gothic"/>
              </a:rPr>
              <a:t>all</a:t>
            </a:r>
            <a:r>
              <a:rPr b="1" spc="-6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Residents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4804" y="4126075"/>
            <a:ext cx="3103396" cy="562741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spcBef>
                <a:spcPts val="68"/>
              </a:spcBef>
            </a:pPr>
            <a:r>
              <a:rPr b="1" spc="-31" dirty="0">
                <a:solidFill>
                  <a:srgbClr val="002403"/>
                </a:solidFill>
                <a:latin typeface="Century Gothic"/>
                <a:cs typeface="Century Gothic"/>
              </a:rPr>
              <a:t>Maintaining</a:t>
            </a:r>
            <a:r>
              <a:rPr b="1" spc="-5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2" dirty="0">
                <a:solidFill>
                  <a:srgbClr val="002403"/>
                </a:solidFill>
                <a:latin typeface="Century Gothic"/>
                <a:cs typeface="Century Gothic"/>
              </a:rPr>
              <a:t>and</a:t>
            </a:r>
            <a:r>
              <a:rPr b="1" spc="-48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20" dirty="0">
                <a:solidFill>
                  <a:srgbClr val="002403"/>
                </a:solidFill>
                <a:latin typeface="Century Gothic"/>
                <a:cs typeface="Century Gothic"/>
              </a:rPr>
              <a:t>Investing </a:t>
            </a:r>
            <a:r>
              <a:rPr b="1" dirty="0">
                <a:solidFill>
                  <a:srgbClr val="002403"/>
                </a:solidFill>
                <a:latin typeface="Century Gothic"/>
                <a:cs typeface="Century Gothic"/>
              </a:rPr>
              <a:t>in</a:t>
            </a:r>
            <a:r>
              <a:rPr b="1" spc="-6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Infrastructure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2028" y="5108245"/>
            <a:ext cx="3103396" cy="562741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spcBef>
                <a:spcPts val="68"/>
              </a:spcBef>
            </a:pPr>
            <a:r>
              <a:rPr b="1" spc="-17" dirty="0">
                <a:solidFill>
                  <a:srgbClr val="002403"/>
                </a:solidFill>
                <a:latin typeface="Century Gothic"/>
                <a:cs typeface="Century Gothic"/>
              </a:rPr>
              <a:t>Supporting</a:t>
            </a:r>
            <a:r>
              <a:rPr b="1" spc="-4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7" dirty="0">
                <a:solidFill>
                  <a:srgbClr val="002403"/>
                </a:solidFill>
                <a:latin typeface="Century Gothic"/>
                <a:cs typeface="Century Gothic"/>
              </a:rPr>
              <a:t>Equity</a:t>
            </a:r>
            <a:r>
              <a:rPr b="1" spc="-41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17" dirty="0">
                <a:solidFill>
                  <a:srgbClr val="002403"/>
                </a:solidFill>
                <a:latin typeface="Century Gothic"/>
                <a:cs typeface="Century Gothic"/>
              </a:rPr>
              <a:t>and </a:t>
            </a:r>
            <a:r>
              <a:rPr b="1" spc="-31" dirty="0">
                <a:solidFill>
                  <a:srgbClr val="002403"/>
                </a:solidFill>
                <a:latin typeface="Century Gothic"/>
                <a:cs typeface="Century Gothic"/>
              </a:rPr>
              <a:t>Inclusion</a:t>
            </a:r>
            <a:r>
              <a:rPr b="1" spc="-24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002403"/>
                </a:solidFill>
                <a:latin typeface="Century Gothic"/>
                <a:cs typeface="Century Gothic"/>
              </a:rPr>
              <a:t>within</a:t>
            </a:r>
            <a:r>
              <a:rPr b="1" spc="-24" dirty="0">
                <a:solidFill>
                  <a:srgbClr val="002403"/>
                </a:solidFill>
                <a:latin typeface="Century Gothic"/>
                <a:cs typeface="Century Gothic"/>
              </a:rPr>
              <a:t> </a:t>
            </a:r>
            <a:r>
              <a:rPr b="1" spc="-48" dirty="0">
                <a:solidFill>
                  <a:srgbClr val="002403"/>
                </a:solidFill>
                <a:latin typeface="Century Gothic"/>
                <a:cs typeface="Century Gothic"/>
              </a:rPr>
              <a:t>Greenbelt</a:t>
            </a:r>
            <a:endParaRPr dirty="0">
              <a:latin typeface="Century Gothic"/>
              <a:cs typeface="Century Gothic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394985"/>
            <a:ext cx="343454" cy="34345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180605" y="4264437"/>
            <a:ext cx="343766" cy="343766"/>
            <a:chOff x="475485" y="5804525"/>
            <a:chExt cx="504190" cy="504190"/>
          </a:xfrm>
        </p:grpSpPr>
        <p:sp>
          <p:nvSpPr>
            <p:cNvPr id="16" name="object 16"/>
            <p:cNvSpPr/>
            <p:nvPr/>
          </p:nvSpPr>
          <p:spPr>
            <a:xfrm>
              <a:off x="481255" y="5887230"/>
              <a:ext cx="492759" cy="292735"/>
            </a:xfrm>
            <a:custGeom>
              <a:avLst/>
              <a:gdLst/>
              <a:ahLst/>
              <a:cxnLst/>
              <a:rect l="l" t="t" r="r" b="b"/>
              <a:pathLst>
                <a:path w="492759" h="292735">
                  <a:moveTo>
                    <a:pt x="446049" y="0"/>
                  </a:moveTo>
                  <a:lnTo>
                    <a:pt x="46139" y="0"/>
                  </a:lnTo>
                  <a:lnTo>
                    <a:pt x="28182" y="3626"/>
                  </a:lnTo>
                  <a:lnTo>
                    <a:pt x="13515" y="13515"/>
                  </a:lnTo>
                  <a:lnTo>
                    <a:pt x="3626" y="28182"/>
                  </a:lnTo>
                  <a:lnTo>
                    <a:pt x="0" y="46139"/>
                  </a:lnTo>
                  <a:lnTo>
                    <a:pt x="0" y="269163"/>
                  </a:lnTo>
                  <a:lnTo>
                    <a:pt x="1812" y="278148"/>
                  </a:lnTo>
                  <a:lnTo>
                    <a:pt x="6756" y="285483"/>
                  </a:lnTo>
                  <a:lnTo>
                    <a:pt x="14091" y="290427"/>
                  </a:lnTo>
                  <a:lnTo>
                    <a:pt x="23075" y="292239"/>
                  </a:lnTo>
                  <a:lnTo>
                    <a:pt x="469125" y="292239"/>
                  </a:lnTo>
                  <a:lnTo>
                    <a:pt x="478102" y="290427"/>
                  </a:lnTo>
                  <a:lnTo>
                    <a:pt x="485433" y="285483"/>
                  </a:lnTo>
                  <a:lnTo>
                    <a:pt x="490376" y="278148"/>
                  </a:lnTo>
                  <a:lnTo>
                    <a:pt x="492188" y="269163"/>
                  </a:lnTo>
                  <a:lnTo>
                    <a:pt x="492188" y="46139"/>
                  </a:lnTo>
                  <a:lnTo>
                    <a:pt x="488561" y="28182"/>
                  </a:lnTo>
                  <a:lnTo>
                    <a:pt x="478672" y="13515"/>
                  </a:lnTo>
                  <a:lnTo>
                    <a:pt x="464006" y="3626"/>
                  </a:lnTo>
                  <a:lnTo>
                    <a:pt x="446049" y="0"/>
                  </a:lnTo>
                  <a:close/>
                </a:path>
              </a:pathLst>
            </a:custGeom>
            <a:solidFill>
              <a:srgbClr val="60BFB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81267" y="5887230"/>
              <a:ext cx="454025" cy="246379"/>
            </a:xfrm>
            <a:custGeom>
              <a:avLst/>
              <a:gdLst/>
              <a:ahLst/>
              <a:cxnLst/>
              <a:rect l="l" t="t" r="r" b="b"/>
              <a:pathLst>
                <a:path w="454025" h="246379">
                  <a:moveTo>
                    <a:pt x="407581" y="0"/>
                  </a:moveTo>
                  <a:lnTo>
                    <a:pt x="46151" y="0"/>
                  </a:lnTo>
                  <a:lnTo>
                    <a:pt x="28187" y="3626"/>
                  </a:lnTo>
                  <a:lnTo>
                    <a:pt x="13517" y="13515"/>
                  </a:lnTo>
                  <a:lnTo>
                    <a:pt x="3626" y="28182"/>
                  </a:lnTo>
                  <a:lnTo>
                    <a:pt x="0" y="46139"/>
                  </a:lnTo>
                  <a:lnTo>
                    <a:pt x="0" y="246100"/>
                  </a:lnTo>
                  <a:lnTo>
                    <a:pt x="453720" y="246100"/>
                  </a:lnTo>
                  <a:lnTo>
                    <a:pt x="453720" y="46139"/>
                  </a:lnTo>
                  <a:lnTo>
                    <a:pt x="450093" y="28182"/>
                  </a:lnTo>
                  <a:lnTo>
                    <a:pt x="440204" y="13515"/>
                  </a:lnTo>
                  <a:lnTo>
                    <a:pt x="425538" y="3626"/>
                  </a:lnTo>
                  <a:lnTo>
                    <a:pt x="407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75485" y="5881472"/>
              <a:ext cx="504190" cy="304165"/>
            </a:xfrm>
            <a:custGeom>
              <a:avLst/>
              <a:gdLst/>
              <a:ahLst/>
              <a:cxnLst/>
              <a:rect l="l" t="t" r="r" b="b"/>
              <a:pathLst>
                <a:path w="504190" h="304164">
                  <a:moveTo>
                    <a:pt x="451815" y="0"/>
                  </a:moveTo>
                  <a:lnTo>
                    <a:pt x="51917" y="0"/>
                  </a:lnTo>
                  <a:lnTo>
                    <a:pt x="31728" y="4086"/>
                  </a:lnTo>
                  <a:lnTo>
                    <a:pt x="15224" y="15222"/>
                  </a:lnTo>
                  <a:lnTo>
                    <a:pt x="4086" y="31723"/>
                  </a:lnTo>
                  <a:lnTo>
                    <a:pt x="0" y="51904"/>
                  </a:lnTo>
                  <a:lnTo>
                    <a:pt x="0" y="274929"/>
                  </a:lnTo>
                  <a:lnTo>
                    <a:pt x="2270" y="286144"/>
                  </a:lnTo>
                  <a:lnTo>
                    <a:pt x="8458" y="295313"/>
                  </a:lnTo>
                  <a:lnTo>
                    <a:pt x="17627" y="301500"/>
                  </a:lnTo>
                  <a:lnTo>
                    <a:pt x="28841" y="303771"/>
                  </a:lnTo>
                  <a:lnTo>
                    <a:pt x="474891" y="303771"/>
                  </a:lnTo>
                  <a:lnTo>
                    <a:pt x="486105" y="301500"/>
                  </a:lnTo>
                  <a:lnTo>
                    <a:pt x="495274" y="295313"/>
                  </a:lnTo>
                  <a:lnTo>
                    <a:pt x="497348" y="292239"/>
                  </a:lnTo>
                  <a:lnTo>
                    <a:pt x="19304" y="292239"/>
                  </a:lnTo>
                  <a:lnTo>
                    <a:pt x="11544" y="284467"/>
                  </a:lnTo>
                  <a:lnTo>
                    <a:pt x="11544" y="51904"/>
                  </a:lnTo>
                  <a:lnTo>
                    <a:pt x="14721" y="36209"/>
                  </a:lnTo>
                  <a:lnTo>
                    <a:pt x="23382" y="23374"/>
                  </a:lnTo>
                  <a:lnTo>
                    <a:pt x="36217" y="14710"/>
                  </a:lnTo>
                  <a:lnTo>
                    <a:pt x="51917" y="11531"/>
                  </a:lnTo>
                  <a:lnTo>
                    <a:pt x="483038" y="11531"/>
                  </a:lnTo>
                  <a:lnTo>
                    <a:pt x="472003" y="4086"/>
                  </a:lnTo>
                  <a:lnTo>
                    <a:pt x="451815" y="0"/>
                  </a:lnTo>
                  <a:close/>
                </a:path>
                <a:path w="504190" h="304164">
                  <a:moveTo>
                    <a:pt x="483038" y="11531"/>
                  </a:moveTo>
                  <a:lnTo>
                    <a:pt x="451815" y="11531"/>
                  </a:lnTo>
                  <a:lnTo>
                    <a:pt x="467515" y="14710"/>
                  </a:lnTo>
                  <a:lnTo>
                    <a:pt x="480350" y="23374"/>
                  </a:lnTo>
                  <a:lnTo>
                    <a:pt x="489010" y="36209"/>
                  </a:lnTo>
                  <a:lnTo>
                    <a:pt x="492188" y="51904"/>
                  </a:lnTo>
                  <a:lnTo>
                    <a:pt x="492188" y="284467"/>
                  </a:lnTo>
                  <a:lnTo>
                    <a:pt x="484428" y="292239"/>
                  </a:lnTo>
                  <a:lnTo>
                    <a:pt x="497348" y="292239"/>
                  </a:lnTo>
                  <a:lnTo>
                    <a:pt x="501462" y="286144"/>
                  </a:lnTo>
                  <a:lnTo>
                    <a:pt x="503732" y="274929"/>
                  </a:lnTo>
                  <a:lnTo>
                    <a:pt x="503732" y="51904"/>
                  </a:lnTo>
                  <a:lnTo>
                    <a:pt x="499646" y="31723"/>
                  </a:lnTo>
                  <a:lnTo>
                    <a:pt x="488508" y="15222"/>
                  </a:lnTo>
                  <a:lnTo>
                    <a:pt x="483038" y="11531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11923" y="6094874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4" h="38735">
                  <a:moveTo>
                    <a:pt x="61518" y="0"/>
                  </a:moveTo>
                  <a:lnTo>
                    <a:pt x="0" y="0"/>
                  </a:lnTo>
                  <a:lnTo>
                    <a:pt x="23075" y="38455"/>
                  </a:lnTo>
                  <a:lnTo>
                    <a:pt x="61518" y="38455"/>
                  </a:lnTo>
                  <a:lnTo>
                    <a:pt x="61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05883" y="6089107"/>
              <a:ext cx="73660" cy="50165"/>
            </a:xfrm>
            <a:custGeom>
              <a:avLst/>
              <a:gdLst/>
              <a:ahLst/>
              <a:cxnLst/>
              <a:rect l="l" t="t" r="r" b="b"/>
              <a:pathLst>
                <a:path w="73659" h="50164">
                  <a:moveTo>
                    <a:pt x="70751" y="0"/>
                  </a:moveTo>
                  <a:lnTo>
                    <a:pt x="3962" y="0"/>
                  </a:lnTo>
                  <a:lnTo>
                    <a:pt x="2044" y="1117"/>
                  </a:lnTo>
                  <a:lnTo>
                    <a:pt x="0" y="4737"/>
                  </a:lnTo>
                  <a:lnTo>
                    <a:pt x="25" y="6959"/>
                  </a:lnTo>
                  <a:lnTo>
                    <a:pt x="25209" y="48920"/>
                  </a:lnTo>
                  <a:lnTo>
                    <a:pt x="27089" y="49987"/>
                  </a:lnTo>
                  <a:lnTo>
                    <a:pt x="70751" y="49987"/>
                  </a:lnTo>
                  <a:lnTo>
                    <a:pt x="73329" y="47409"/>
                  </a:lnTo>
                  <a:lnTo>
                    <a:pt x="73329" y="38455"/>
                  </a:lnTo>
                  <a:lnTo>
                    <a:pt x="32385" y="38455"/>
                  </a:lnTo>
                  <a:lnTo>
                    <a:pt x="16230" y="11531"/>
                  </a:lnTo>
                  <a:lnTo>
                    <a:pt x="73329" y="11531"/>
                  </a:lnTo>
                  <a:lnTo>
                    <a:pt x="73329" y="2578"/>
                  </a:lnTo>
                  <a:lnTo>
                    <a:pt x="70751" y="0"/>
                  </a:lnTo>
                  <a:close/>
                </a:path>
                <a:path w="73659" h="50164">
                  <a:moveTo>
                    <a:pt x="73329" y="11531"/>
                  </a:moveTo>
                  <a:lnTo>
                    <a:pt x="61798" y="11531"/>
                  </a:lnTo>
                  <a:lnTo>
                    <a:pt x="61798" y="38455"/>
                  </a:lnTo>
                  <a:lnTo>
                    <a:pt x="73329" y="38455"/>
                  </a:lnTo>
                  <a:lnTo>
                    <a:pt x="73329" y="11531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270" y="6094872"/>
              <a:ext cx="46355" cy="38735"/>
            </a:xfrm>
            <a:custGeom>
              <a:avLst/>
              <a:gdLst/>
              <a:ahLst/>
              <a:cxnLst/>
              <a:rect l="l" t="t" r="r" b="b"/>
              <a:pathLst>
                <a:path w="46354" h="38735">
                  <a:moveTo>
                    <a:pt x="42684" y="0"/>
                  </a:moveTo>
                  <a:lnTo>
                    <a:pt x="0" y="0"/>
                  </a:lnTo>
                  <a:lnTo>
                    <a:pt x="0" y="38455"/>
                  </a:lnTo>
                  <a:lnTo>
                    <a:pt x="42684" y="38455"/>
                  </a:lnTo>
                  <a:lnTo>
                    <a:pt x="46126" y="35013"/>
                  </a:lnTo>
                  <a:lnTo>
                    <a:pt x="46126" y="3441"/>
                  </a:lnTo>
                  <a:lnTo>
                    <a:pt x="42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503" y="6089107"/>
              <a:ext cx="57785" cy="50165"/>
            </a:xfrm>
            <a:custGeom>
              <a:avLst/>
              <a:gdLst/>
              <a:ahLst/>
              <a:cxnLst/>
              <a:rect l="l" t="t" r="r" b="b"/>
              <a:pathLst>
                <a:path w="57784" h="50164">
                  <a:moveTo>
                    <a:pt x="51625" y="0"/>
                  </a:moveTo>
                  <a:lnTo>
                    <a:pt x="2578" y="0"/>
                  </a:lnTo>
                  <a:lnTo>
                    <a:pt x="0" y="2578"/>
                  </a:lnTo>
                  <a:lnTo>
                    <a:pt x="0" y="47409"/>
                  </a:lnTo>
                  <a:lnTo>
                    <a:pt x="2578" y="49987"/>
                  </a:lnTo>
                  <a:lnTo>
                    <a:pt x="51625" y="49987"/>
                  </a:lnTo>
                  <a:lnTo>
                    <a:pt x="57670" y="43954"/>
                  </a:lnTo>
                  <a:lnTo>
                    <a:pt x="57670" y="38455"/>
                  </a:lnTo>
                  <a:lnTo>
                    <a:pt x="11531" y="38455"/>
                  </a:lnTo>
                  <a:lnTo>
                    <a:pt x="11531" y="11531"/>
                  </a:lnTo>
                  <a:lnTo>
                    <a:pt x="57670" y="11531"/>
                  </a:lnTo>
                  <a:lnTo>
                    <a:pt x="57670" y="6032"/>
                  </a:lnTo>
                  <a:lnTo>
                    <a:pt x="51625" y="0"/>
                  </a:lnTo>
                  <a:close/>
                </a:path>
                <a:path w="57784" h="50164">
                  <a:moveTo>
                    <a:pt x="57670" y="11531"/>
                  </a:moveTo>
                  <a:lnTo>
                    <a:pt x="45262" y="11531"/>
                  </a:lnTo>
                  <a:lnTo>
                    <a:pt x="46126" y="12395"/>
                  </a:lnTo>
                  <a:lnTo>
                    <a:pt x="46126" y="37591"/>
                  </a:lnTo>
                  <a:lnTo>
                    <a:pt x="45262" y="38455"/>
                  </a:lnTo>
                  <a:lnTo>
                    <a:pt x="57670" y="38455"/>
                  </a:lnTo>
                  <a:lnTo>
                    <a:pt x="57670" y="11531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42796" y="6133331"/>
              <a:ext cx="92710" cy="92710"/>
            </a:xfrm>
            <a:custGeom>
              <a:avLst/>
              <a:gdLst/>
              <a:ahLst/>
              <a:cxnLst/>
              <a:rect l="l" t="t" r="r" b="b"/>
              <a:pathLst>
                <a:path w="92709" h="92710">
                  <a:moveTo>
                    <a:pt x="46151" y="0"/>
                  </a:moveTo>
                  <a:lnTo>
                    <a:pt x="28187" y="3624"/>
                  </a:lnTo>
                  <a:lnTo>
                    <a:pt x="13517" y="13511"/>
                  </a:lnTo>
                  <a:lnTo>
                    <a:pt x="3626" y="28176"/>
                  </a:lnTo>
                  <a:lnTo>
                    <a:pt x="0" y="46139"/>
                  </a:lnTo>
                  <a:lnTo>
                    <a:pt x="3626" y="64101"/>
                  </a:lnTo>
                  <a:lnTo>
                    <a:pt x="13517" y="78766"/>
                  </a:lnTo>
                  <a:lnTo>
                    <a:pt x="28187" y="88653"/>
                  </a:lnTo>
                  <a:lnTo>
                    <a:pt x="46151" y="92278"/>
                  </a:lnTo>
                  <a:lnTo>
                    <a:pt x="64114" y="88653"/>
                  </a:lnTo>
                  <a:lnTo>
                    <a:pt x="78779" y="78766"/>
                  </a:lnTo>
                  <a:lnTo>
                    <a:pt x="88666" y="64101"/>
                  </a:lnTo>
                  <a:lnTo>
                    <a:pt x="92290" y="46139"/>
                  </a:lnTo>
                  <a:lnTo>
                    <a:pt x="88666" y="28176"/>
                  </a:lnTo>
                  <a:lnTo>
                    <a:pt x="78779" y="13511"/>
                  </a:lnTo>
                  <a:lnTo>
                    <a:pt x="64114" y="3624"/>
                  </a:lnTo>
                  <a:lnTo>
                    <a:pt x="46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37039" y="6127564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40" h="104139">
                  <a:moveTo>
                    <a:pt x="51904" y="0"/>
                  </a:moveTo>
                  <a:lnTo>
                    <a:pt x="31718" y="4084"/>
                  </a:lnTo>
                  <a:lnTo>
                    <a:pt x="15217" y="15217"/>
                  </a:lnTo>
                  <a:lnTo>
                    <a:pt x="4084" y="31718"/>
                  </a:lnTo>
                  <a:lnTo>
                    <a:pt x="0" y="51904"/>
                  </a:lnTo>
                  <a:lnTo>
                    <a:pt x="4084" y="72093"/>
                  </a:lnTo>
                  <a:lnTo>
                    <a:pt x="15217" y="88598"/>
                  </a:lnTo>
                  <a:lnTo>
                    <a:pt x="31718" y="99735"/>
                  </a:lnTo>
                  <a:lnTo>
                    <a:pt x="51904" y="103822"/>
                  </a:lnTo>
                  <a:lnTo>
                    <a:pt x="72091" y="99735"/>
                  </a:lnTo>
                  <a:lnTo>
                    <a:pt x="83121" y="92290"/>
                  </a:lnTo>
                  <a:lnTo>
                    <a:pt x="51904" y="92290"/>
                  </a:lnTo>
                  <a:lnTo>
                    <a:pt x="36204" y="89113"/>
                  </a:lnTo>
                  <a:lnTo>
                    <a:pt x="23369" y="80451"/>
                  </a:lnTo>
                  <a:lnTo>
                    <a:pt x="14709" y="67612"/>
                  </a:lnTo>
                  <a:lnTo>
                    <a:pt x="11531" y="51904"/>
                  </a:lnTo>
                  <a:lnTo>
                    <a:pt x="14709" y="36204"/>
                  </a:lnTo>
                  <a:lnTo>
                    <a:pt x="23369" y="23369"/>
                  </a:lnTo>
                  <a:lnTo>
                    <a:pt x="36204" y="14709"/>
                  </a:lnTo>
                  <a:lnTo>
                    <a:pt x="51904" y="11531"/>
                  </a:lnTo>
                  <a:lnTo>
                    <a:pt x="83128" y="11531"/>
                  </a:lnTo>
                  <a:lnTo>
                    <a:pt x="72091" y="4084"/>
                  </a:lnTo>
                  <a:lnTo>
                    <a:pt x="51904" y="0"/>
                  </a:lnTo>
                  <a:close/>
                </a:path>
                <a:path w="104140" h="104139">
                  <a:moveTo>
                    <a:pt x="83128" y="11531"/>
                  </a:moveTo>
                  <a:lnTo>
                    <a:pt x="51904" y="11531"/>
                  </a:lnTo>
                  <a:lnTo>
                    <a:pt x="67605" y="14709"/>
                  </a:lnTo>
                  <a:lnTo>
                    <a:pt x="80440" y="23369"/>
                  </a:lnTo>
                  <a:lnTo>
                    <a:pt x="89100" y="36204"/>
                  </a:lnTo>
                  <a:lnTo>
                    <a:pt x="92278" y="51904"/>
                  </a:lnTo>
                  <a:lnTo>
                    <a:pt x="89100" y="67612"/>
                  </a:lnTo>
                  <a:lnTo>
                    <a:pt x="80440" y="80451"/>
                  </a:lnTo>
                  <a:lnTo>
                    <a:pt x="67605" y="89113"/>
                  </a:lnTo>
                  <a:lnTo>
                    <a:pt x="51904" y="92290"/>
                  </a:lnTo>
                  <a:lnTo>
                    <a:pt x="83121" y="92290"/>
                  </a:lnTo>
                  <a:lnTo>
                    <a:pt x="88592" y="88598"/>
                  </a:lnTo>
                  <a:lnTo>
                    <a:pt x="99725" y="72093"/>
                  </a:lnTo>
                  <a:lnTo>
                    <a:pt x="103809" y="51904"/>
                  </a:lnTo>
                  <a:lnTo>
                    <a:pt x="99725" y="31718"/>
                  </a:lnTo>
                  <a:lnTo>
                    <a:pt x="88592" y="15217"/>
                  </a:lnTo>
                  <a:lnTo>
                    <a:pt x="83128" y="11531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73566" y="6164090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5" h="31114">
                  <a:moveTo>
                    <a:pt x="23875" y="0"/>
                  </a:moveTo>
                  <a:lnTo>
                    <a:pt x="6883" y="0"/>
                  </a:lnTo>
                  <a:lnTo>
                    <a:pt x="0" y="6883"/>
                  </a:lnTo>
                  <a:lnTo>
                    <a:pt x="0" y="23876"/>
                  </a:lnTo>
                  <a:lnTo>
                    <a:pt x="6883" y="30759"/>
                  </a:lnTo>
                  <a:lnTo>
                    <a:pt x="23875" y="30759"/>
                  </a:lnTo>
                  <a:lnTo>
                    <a:pt x="30759" y="23876"/>
                  </a:lnTo>
                  <a:lnTo>
                    <a:pt x="30759" y="15379"/>
                  </a:lnTo>
                  <a:lnTo>
                    <a:pt x="30759" y="6883"/>
                  </a:lnTo>
                  <a:lnTo>
                    <a:pt x="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67799" y="6158322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145" y="0"/>
                  </a:moveTo>
                  <a:lnTo>
                    <a:pt x="12923" y="1664"/>
                  </a:lnTo>
                  <a:lnTo>
                    <a:pt x="6200" y="6202"/>
                  </a:lnTo>
                  <a:lnTo>
                    <a:pt x="1664" y="12928"/>
                  </a:lnTo>
                  <a:lnTo>
                    <a:pt x="0" y="21158"/>
                  </a:lnTo>
                  <a:lnTo>
                    <a:pt x="1664" y="29380"/>
                  </a:lnTo>
                  <a:lnTo>
                    <a:pt x="6200" y="36102"/>
                  </a:lnTo>
                  <a:lnTo>
                    <a:pt x="12923" y="40639"/>
                  </a:lnTo>
                  <a:lnTo>
                    <a:pt x="21145" y="42303"/>
                  </a:lnTo>
                  <a:lnTo>
                    <a:pt x="29367" y="40639"/>
                  </a:lnTo>
                  <a:lnTo>
                    <a:pt x="36090" y="36102"/>
                  </a:lnTo>
                  <a:lnTo>
                    <a:pt x="39687" y="30772"/>
                  </a:lnTo>
                  <a:lnTo>
                    <a:pt x="15836" y="30772"/>
                  </a:lnTo>
                  <a:lnTo>
                    <a:pt x="11531" y="26454"/>
                  </a:lnTo>
                  <a:lnTo>
                    <a:pt x="11531" y="15849"/>
                  </a:lnTo>
                  <a:lnTo>
                    <a:pt x="15836" y="11544"/>
                  </a:lnTo>
                  <a:lnTo>
                    <a:pt x="39693" y="11544"/>
                  </a:lnTo>
                  <a:lnTo>
                    <a:pt x="36090" y="6202"/>
                  </a:lnTo>
                  <a:lnTo>
                    <a:pt x="29367" y="1664"/>
                  </a:lnTo>
                  <a:lnTo>
                    <a:pt x="21145" y="0"/>
                  </a:lnTo>
                  <a:close/>
                </a:path>
                <a:path w="42545" h="42545">
                  <a:moveTo>
                    <a:pt x="39693" y="11544"/>
                  </a:moveTo>
                  <a:lnTo>
                    <a:pt x="26441" y="11544"/>
                  </a:lnTo>
                  <a:lnTo>
                    <a:pt x="30759" y="15849"/>
                  </a:lnTo>
                  <a:lnTo>
                    <a:pt x="30759" y="26454"/>
                  </a:lnTo>
                  <a:lnTo>
                    <a:pt x="26441" y="30772"/>
                  </a:lnTo>
                  <a:lnTo>
                    <a:pt x="39687" y="30772"/>
                  </a:lnTo>
                  <a:lnTo>
                    <a:pt x="40626" y="29380"/>
                  </a:lnTo>
                  <a:lnTo>
                    <a:pt x="42290" y="21158"/>
                  </a:lnTo>
                  <a:lnTo>
                    <a:pt x="40626" y="12928"/>
                  </a:lnTo>
                  <a:lnTo>
                    <a:pt x="39693" y="11544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19617" y="6133331"/>
              <a:ext cx="92710" cy="92710"/>
            </a:xfrm>
            <a:custGeom>
              <a:avLst/>
              <a:gdLst/>
              <a:ahLst/>
              <a:cxnLst/>
              <a:rect l="l" t="t" r="r" b="b"/>
              <a:pathLst>
                <a:path w="92709" h="92710">
                  <a:moveTo>
                    <a:pt x="46151" y="0"/>
                  </a:moveTo>
                  <a:lnTo>
                    <a:pt x="28187" y="3624"/>
                  </a:lnTo>
                  <a:lnTo>
                    <a:pt x="13517" y="13511"/>
                  </a:lnTo>
                  <a:lnTo>
                    <a:pt x="3626" y="28176"/>
                  </a:lnTo>
                  <a:lnTo>
                    <a:pt x="0" y="46139"/>
                  </a:lnTo>
                  <a:lnTo>
                    <a:pt x="3626" y="64101"/>
                  </a:lnTo>
                  <a:lnTo>
                    <a:pt x="13517" y="78766"/>
                  </a:lnTo>
                  <a:lnTo>
                    <a:pt x="28187" y="88653"/>
                  </a:lnTo>
                  <a:lnTo>
                    <a:pt x="46151" y="92278"/>
                  </a:lnTo>
                  <a:lnTo>
                    <a:pt x="64108" y="88653"/>
                  </a:lnTo>
                  <a:lnTo>
                    <a:pt x="78774" y="78766"/>
                  </a:lnTo>
                  <a:lnTo>
                    <a:pt x="88664" y="64101"/>
                  </a:lnTo>
                  <a:lnTo>
                    <a:pt x="92290" y="46139"/>
                  </a:lnTo>
                  <a:lnTo>
                    <a:pt x="88664" y="28176"/>
                  </a:lnTo>
                  <a:lnTo>
                    <a:pt x="78774" y="13511"/>
                  </a:lnTo>
                  <a:lnTo>
                    <a:pt x="64108" y="3624"/>
                  </a:lnTo>
                  <a:lnTo>
                    <a:pt x="46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13860" y="6127564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40" h="104139">
                  <a:moveTo>
                    <a:pt x="51904" y="0"/>
                  </a:moveTo>
                  <a:lnTo>
                    <a:pt x="31718" y="4084"/>
                  </a:lnTo>
                  <a:lnTo>
                    <a:pt x="15217" y="15217"/>
                  </a:lnTo>
                  <a:lnTo>
                    <a:pt x="4084" y="31718"/>
                  </a:lnTo>
                  <a:lnTo>
                    <a:pt x="0" y="51904"/>
                  </a:lnTo>
                  <a:lnTo>
                    <a:pt x="4084" y="72093"/>
                  </a:lnTo>
                  <a:lnTo>
                    <a:pt x="15217" y="88598"/>
                  </a:lnTo>
                  <a:lnTo>
                    <a:pt x="31718" y="99735"/>
                  </a:lnTo>
                  <a:lnTo>
                    <a:pt x="51904" y="103822"/>
                  </a:lnTo>
                  <a:lnTo>
                    <a:pt x="72091" y="99735"/>
                  </a:lnTo>
                  <a:lnTo>
                    <a:pt x="83121" y="92290"/>
                  </a:lnTo>
                  <a:lnTo>
                    <a:pt x="51904" y="92290"/>
                  </a:lnTo>
                  <a:lnTo>
                    <a:pt x="36204" y="89113"/>
                  </a:lnTo>
                  <a:lnTo>
                    <a:pt x="23369" y="80451"/>
                  </a:lnTo>
                  <a:lnTo>
                    <a:pt x="14709" y="67612"/>
                  </a:lnTo>
                  <a:lnTo>
                    <a:pt x="11531" y="51904"/>
                  </a:lnTo>
                  <a:lnTo>
                    <a:pt x="14709" y="36204"/>
                  </a:lnTo>
                  <a:lnTo>
                    <a:pt x="23369" y="23369"/>
                  </a:lnTo>
                  <a:lnTo>
                    <a:pt x="36204" y="14709"/>
                  </a:lnTo>
                  <a:lnTo>
                    <a:pt x="51904" y="11531"/>
                  </a:lnTo>
                  <a:lnTo>
                    <a:pt x="83128" y="11531"/>
                  </a:lnTo>
                  <a:lnTo>
                    <a:pt x="72091" y="4084"/>
                  </a:lnTo>
                  <a:lnTo>
                    <a:pt x="51904" y="0"/>
                  </a:lnTo>
                  <a:close/>
                </a:path>
                <a:path w="104140" h="104139">
                  <a:moveTo>
                    <a:pt x="83128" y="11531"/>
                  </a:moveTo>
                  <a:lnTo>
                    <a:pt x="51904" y="11531"/>
                  </a:lnTo>
                  <a:lnTo>
                    <a:pt x="67605" y="14709"/>
                  </a:lnTo>
                  <a:lnTo>
                    <a:pt x="80440" y="23369"/>
                  </a:lnTo>
                  <a:lnTo>
                    <a:pt x="89100" y="36204"/>
                  </a:lnTo>
                  <a:lnTo>
                    <a:pt x="92278" y="51904"/>
                  </a:lnTo>
                  <a:lnTo>
                    <a:pt x="89100" y="67612"/>
                  </a:lnTo>
                  <a:lnTo>
                    <a:pt x="80440" y="80451"/>
                  </a:lnTo>
                  <a:lnTo>
                    <a:pt x="67605" y="89113"/>
                  </a:lnTo>
                  <a:lnTo>
                    <a:pt x="51904" y="92290"/>
                  </a:lnTo>
                  <a:lnTo>
                    <a:pt x="83121" y="92290"/>
                  </a:lnTo>
                  <a:lnTo>
                    <a:pt x="88592" y="88598"/>
                  </a:lnTo>
                  <a:lnTo>
                    <a:pt x="99725" y="72093"/>
                  </a:lnTo>
                  <a:lnTo>
                    <a:pt x="103809" y="51904"/>
                  </a:lnTo>
                  <a:lnTo>
                    <a:pt x="99725" y="31718"/>
                  </a:lnTo>
                  <a:lnTo>
                    <a:pt x="88592" y="15217"/>
                  </a:lnTo>
                  <a:lnTo>
                    <a:pt x="83128" y="11531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50386" y="6164090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5" h="31114">
                  <a:moveTo>
                    <a:pt x="23875" y="0"/>
                  </a:moveTo>
                  <a:lnTo>
                    <a:pt x="6883" y="0"/>
                  </a:lnTo>
                  <a:lnTo>
                    <a:pt x="0" y="6883"/>
                  </a:lnTo>
                  <a:lnTo>
                    <a:pt x="0" y="23876"/>
                  </a:lnTo>
                  <a:lnTo>
                    <a:pt x="6883" y="30759"/>
                  </a:lnTo>
                  <a:lnTo>
                    <a:pt x="23875" y="30759"/>
                  </a:lnTo>
                  <a:lnTo>
                    <a:pt x="30759" y="23876"/>
                  </a:lnTo>
                  <a:lnTo>
                    <a:pt x="30759" y="15379"/>
                  </a:lnTo>
                  <a:lnTo>
                    <a:pt x="30759" y="6883"/>
                  </a:lnTo>
                  <a:lnTo>
                    <a:pt x="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44619" y="6158322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1145" y="0"/>
                  </a:moveTo>
                  <a:lnTo>
                    <a:pt x="12923" y="1664"/>
                  </a:lnTo>
                  <a:lnTo>
                    <a:pt x="6200" y="6202"/>
                  </a:lnTo>
                  <a:lnTo>
                    <a:pt x="1664" y="12928"/>
                  </a:lnTo>
                  <a:lnTo>
                    <a:pt x="0" y="21158"/>
                  </a:lnTo>
                  <a:lnTo>
                    <a:pt x="1664" y="29380"/>
                  </a:lnTo>
                  <a:lnTo>
                    <a:pt x="6200" y="36102"/>
                  </a:lnTo>
                  <a:lnTo>
                    <a:pt x="12923" y="40639"/>
                  </a:lnTo>
                  <a:lnTo>
                    <a:pt x="21145" y="42303"/>
                  </a:lnTo>
                  <a:lnTo>
                    <a:pt x="29367" y="40639"/>
                  </a:lnTo>
                  <a:lnTo>
                    <a:pt x="36090" y="36102"/>
                  </a:lnTo>
                  <a:lnTo>
                    <a:pt x="39687" y="30772"/>
                  </a:lnTo>
                  <a:lnTo>
                    <a:pt x="15849" y="30772"/>
                  </a:lnTo>
                  <a:lnTo>
                    <a:pt x="11531" y="26454"/>
                  </a:lnTo>
                  <a:lnTo>
                    <a:pt x="11531" y="15849"/>
                  </a:lnTo>
                  <a:lnTo>
                    <a:pt x="15849" y="11544"/>
                  </a:lnTo>
                  <a:lnTo>
                    <a:pt x="39693" y="11544"/>
                  </a:lnTo>
                  <a:lnTo>
                    <a:pt x="36090" y="6202"/>
                  </a:lnTo>
                  <a:lnTo>
                    <a:pt x="29367" y="1664"/>
                  </a:lnTo>
                  <a:lnTo>
                    <a:pt x="21145" y="0"/>
                  </a:lnTo>
                  <a:close/>
                </a:path>
                <a:path w="42544" h="42545">
                  <a:moveTo>
                    <a:pt x="39693" y="11544"/>
                  </a:moveTo>
                  <a:lnTo>
                    <a:pt x="26454" y="11544"/>
                  </a:lnTo>
                  <a:lnTo>
                    <a:pt x="30759" y="15849"/>
                  </a:lnTo>
                  <a:lnTo>
                    <a:pt x="30759" y="26454"/>
                  </a:lnTo>
                  <a:lnTo>
                    <a:pt x="26454" y="30772"/>
                  </a:lnTo>
                  <a:lnTo>
                    <a:pt x="39687" y="30772"/>
                  </a:lnTo>
                  <a:lnTo>
                    <a:pt x="40626" y="29380"/>
                  </a:lnTo>
                  <a:lnTo>
                    <a:pt x="42291" y="21158"/>
                  </a:lnTo>
                  <a:lnTo>
                    <a:pt x="40626" y="12928"/>
                  </a:lnTo>
                  <a:lnTo>
                    <a:pt x="39693" y="11544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81175" y="5939730"/>
              <a:ext cx="92710" cy="86360"/>
            </a:xfrm>
            <a:custGeom>
              <a:avLst/>
              <a:gdLst/>
              <a:ahLst/>
              <a:cxnLst/>
              <a:rect l="l" t="t" r="r" b="b"/>
              <a:pathLst>
                <a:path w="92709" h="86360">
                  <a:moveTo>
                    <a:pt x="0" y="85934"/>
                  </a:moveTo>
                  <a:lnTo>
                    <a:pt x="92290" y="85934"/>
                  </a:lnTo>
                  <a:lnTo>
                    <a:pt x="92290" y="0"/>
                  </a:lnTo>
                  <a:lnTo>
                    <a:pt x="0" y="0"/>
                  </a:lnTo>
                  <a:lnTo>
                    <a:pt x="0" y="85934"/>
                  </a:lnTo>
                  <a:close/>
                </a:path>
              </a:pathLst>
            </a:custGeom>
            <a:solidFill>
              <a:srgbClr val="60BFB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409" y="5927615"/>
              <a:ext cx="103822" cy="13458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608" y="5927602"/>
              <a:ext cx="319167" cy="13459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5488" y="5804534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89">
                  <a:moveTo>
                    <a:pt x="211455" y="417906"/>
                  </a:moveTo>
                  <a:lnTo>
                    <a:pt x="208876" y="415328"/>
                  </a:lnTo>
                  <a:lnTo>
                    <a:pt x="2578" y="415328"/>
                  </a:lnTo>
                  <a:lnTo>
                    <a:pt x="0" y="417906"/>
                  </a:lnTo>
                  <a:lnTo>
                    <a:pt x="0" y="424281"/>
                  </a:lnTo>
                  <a:lnTo>
                    <a:pt x="2578" y="426859"/>
                  </a:lnTo>
                  <a:lnTo>
                    <a:pt x="205689" y="426859"/>
                  </a:lnTo>
                  <a:lnTo>
                    <a:pt x="208876" y="426859"/>
                  </a:lnTo>
                  <a:lnTo>
                    <a:pt x="211455" y="424281"/>
                  </a:lnTo>
                  <a:lnTo>
                    <a:pt x="211455" y="417906"/>
                  </a:lnTo>
                  <a:close/>
                </a:path>
                <a:path w="504190" h="504189">
                  <a:moveTo>
                    <a:pt x="226834" y="494817"/>
                  </a:moveTo>
                  <a:lnTo>
                    <a:pt x="224256" y="492239"/>
                  </a:lnTo>
                  <a:lnTo>
                    <a:pt x="33350" y="492239"/>
                  </a:lnTo>
                  <a:lnTo>
                    <a:pt x="30759" y="494817"/>
                  </a:lnTo>
                  <a:lnTo>
                    <a:pt x="30759" y="501192"/>
                  </a:lnTo>
                  <a:lnTo>
                    <a:pt x="33350" y="503770"/>
                  </a:lnTo>
                  <a:lnTo>
                    <a:pt x="221068" y="503770"/>
                  </a:lnTo>
                  <a:lnTo>
                    <a:pt x="224256" y="503770"/>
                  </a:lnTo>
                  <a:lnTo>
                    <a:pt x="226834" y="501192"/>
                  </a:lnTo>
                  <a:lnTo>
                    <a:pt x="226834" y="494817"/>
                  </a:lnTo>
                  <a:close/>
                </a:path>
                <a:path w="504190" h="504189">
                  <a:moveTo>
                    <a:pt x="257594" y="2578"/>
                  </a:moveTo>
                  <a:lnTo>
                    <a:pt x="255016" y="0"/>
                  </a:lnTo>
                  <a:lnTo>
                    <a:pt x="64096" y="0"/>
                  </a:lnTo>
                  <a:lnTo>
                    <a:pt x="61518" y="2578"/>
                  </a:lnTo>
                  <a:lnTo>
                    <a:pt x="61518" y="8953"/>
                  </a:lnTo>
                  <a:lnTo>
                    <a:pt x="64096" y="11531"/>
                  </a:lnTo>
                  <a:lnTo>
                    <a:pt x="251828" y="11531"/>
                  </a:lnTo>
                  <a:lnTo>
                    <a:pt x="255016" y="11531"/>
                  </a:lnTo>
                  <a:lnTo>
                    <a:pt x="257594" y="8953"/>
                  </a:lnTo>
                  <a:lnTo>
                    <a:pt x="257594" y="2578"/>
                  </a:lnTo>
                  <a:close/>
                </a:path>
                <a:path w="504190" h="504189">
                  <a:moveTo>
                    <a:pt x="296062" y="41021"/>
                  </a:moveTo>
                  <a:lnTo>
                    <a:pt x="293484" y="38442"/>
                  </a:lnTo>
                  <a:lnTo>
                    <a:pt x="133337" y="38442"/>
                  </a:lnTo>
                  <a:lnTo>
                    <a:pt x="130746" y="41021"/>
                  </a:lnTo>
                  <a:lnTo>
                    <a:pt x="130746" y="47396"/>
                  </a:lnTo>
                  <a:lnTo>
                    <a:pt x="133337" y="49974"/>
                  </a:lnTo>
                  <a:lnTo>
                    <a:pt x="290296" y="49974"/>
                  </a:lnTo>
                  <a:lnTo>
                    <a:pt x="293484" y="49974"/>
                  </a:lnTo>
                  <a:lnTo>
                    <a:pt x="296062" y="47396"/>
                  </a:lnTo>
                  <a:lnTo>
                    <a:pt x="296062" y="41021"/>
                  </a:lnTo>
                  <a:close/>
                </a:path>
                <a:path w="504190" h="504189">
                  <a:moveTo>
                    <a:pt x="319125" y="417906"/>
                  </a:moveTo>
                  <a:lnTo>
                    <a:pt x="316547" y="415328"/>
                  </a:lnTo>
                  <a:lnTo>
                    <a:pt x="240957" y="415328"/>
                  </a:lnTo>
                  <a:lnTo>
                    <a:pt x="238379" y="417906"/>
                  </a:lnTo>
                  <a:lnTo>
                    <a:pt x="238379" y="424281"/>
                  </a:lnTo>
                  <a:lnTo>
                    <a:pt x="240957" y="426859"/>
                  </a:lnTo>
                  <a:lnTo>
                    <a:pt x="313359" y="426859"/>
                  </a:lnTo>
                  <a:lnTo>
                    <a:pt x="316547" y="426859"/>
                  </a:lnTo>
                  <a:lnTo>
                    <a:pt x="319125" y="424281"/>
                  </a:lnTo>
                  <a:lnTo>
                    <a:pt x="319125" y="417906"/>
                  </a:lnTo>
                  <a:close/>
                </a:path>
                <a:path w="504190" h="504189">
                  <a:moveTo>
                    <a:pt x="372960" y="456361"/>
                  </a:moveTo>
                  <a:lnTo>
                    <a:pt x="370382" y="453783"/>
                  </a:lnTo>
                  <a:lnTo>
                    <a:pt x="125628" y="453783"/>
                  </a:lnTo>
                  <a:lnTo>
                    <a:pt x="123050" y="456361"/>
                  </a:lnTo>
                  <a:lnTo>
                    <a:pt x="123050" y="462737"/>
                  </a:lnTo>
                  <a:lnTo>
                    <a:pt x="125628" y="465315"/>
                  </a:lnTo>
                  <a:lnTo>
                    <a:pt x="367195" y="465315"/>
                  </a:lnTo>
                  <a:lnTo>
                    <a:pt x="370382" y="465315"/>
                  </a:lnTo>
                  <a:lnTo>
                    <a:pt x="372960" y="462737"/>
                  </a:lnTo>
                  <a:lnTo>
                    <a:pt x="372960" y="456361"/>
                  </a:lnTo>
                  <a:close/>
                </a:path>
                <a:path w="504190" h="504189">
                  <a:moveTo>
                    <a:pt x="380657" y="41021"/>
                  </a:moveTo>
                  <a:lnTo>
                    <a:pt x="378079" y="38442"/>
                  </a:lnTo>
                  <a:lnTo>
                    <a:pt x="325564" y="38442"/>
                  </a:lnTo>
                  <a:lnTo>
                    <a:pt x="322973" y="41021"/>
                  </a:lnTo>
                  <a:lnTo>
                    <a:pt x="322973" y="47396"/>
                  </a:lnTo>
                  <a:lnTo>
                    <a:pt x="325564" y="49974"/>
                  </a:lnTo>
                  <a:lnTo>
                    <a:pt x="374891" y="49974"/>
                  </a:lnTo>
                  <a:lnTo>
                    <a:pt x="378079" y="49974"/>
                  </a:lnTo>
                  <a:lnTo>
                    <a:pt x="380657" y="47396"/>
                  </a:lnTo>
                  <a:lnTo>
                    <a:pt x="380657" y="41021"/>
                  </a:lnTo>
                  <a:close/>
                </a:path>
                <a:path w="504190" h="504189">
                  <a:moveTo>
                    <a:pt x="434492" y="494817"/>
                  </a:moveTo>
                  <a:lnTo>
                    <a:pt x="431914" y="492239"/>
                  </a:lnTo>
                  <a:lnTo>
                    <a:pt x="256336" y="492239"/>
                  </a:lnTo>
                  <a:lnTo>
                    <a:pt x="253746" y="494817"/>
                  </a:lnTo>
                  <a:lnTo>
                    <a:pt x="253746" y="501192"/>
                  </a:lnTo>
                  <a:lnTo>
                    <a:pt x="256336" y="503770"/>
                  </a:lnTo>
                  <a:lnTo>
                    <a:pt x="428726" y="503770"/>
                  </a:lnTo>
                  <a:lnTo>
                    <a:pt x="431914" y="503770"/>
                  </a:lnTo>
                  <a:lnTo>
                    <a:pt x="434492" y="501192"/>
                  </a:lnTo>
                  <a:lnTo>
                    <a:pt x="434492" y="494817"/>
                  </a:lnTo>
                  <a:close/>
                </a:path>
                <a:path w="504190" h="504189">
                  <a:moveTo>
                    <a:pt x="503720" y="456361"/>
                  </a:moveTo>
                  <a:lnTo>
                    <a:pt x="501142" y="453783"/>
                  </a:lnTo>
                  <a:lnTo>
                    <a:pt x="402475" y="453783"/>
                  </a:lnTo>
                  <a:lnTo>
                    <a:pt x="399884" y="456361"/>
                  </a:lnTo>
                  <a:lnTo>
                    <a:pt x="399884" y="462737"/>
                  </a:lnTo>
                  <a:lnTo>
                    <a:pt x="402475" y="465315"/>
                  </a:lnTo>
                  <a:lnTo>
                    <a:pt x="497954" y="465315"/>
                  </a:lnTo>
                  <a:lnTo>
                    <a:pt x="501142" y="465315"/>
                  </a:lnTo>
                  <a:lnTo>
                    <a:pt x="503720" y="462737"/>
                  </a:lnTo>
                  <a:lnTo>
                    <a:pt x="503720" y="456361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4549" y="5251378"/>
            <a:ext cx="344682" cy="37614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30075" y="5265526"/>
            <a:ext cx="343871" cy="34347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75981" y="3308296"/>
            <a:ext cx="344649" cy="37614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161585" y="1485730"/>
            <a:ext cx="7141696" cy="562741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spcBef>
                <a:spcPts val="68"/>
              </a:spcBef>
            </a:pPr>
            <a:r>
              <a:rPr spc="-48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pc="-72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44" dirty="0">
                <a:solidFill>
                  <a:srgbClr val="231F20"/>
                </a:solidFill>
                <a:latin typeface="Trebuchet MS"/>
                <a:cs typeface="Trebuchet MS"/>
              </a:rPr>
              <a:t>City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41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41" dirty="0">
                <a:solidFill>
                  <a:srgbClr val="231F20"/>
                </a:solidFill>
                <a:latin typeface="Trebuchet MS"/>
                <a:cs typeface="Trebuchet MS"/>
              </a:rPr>
              <a:t>Greenbelt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48" dirty="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31" dirty="0">
                <a:solidFill>
                  <a:srgbClr val="231F20"/>
                </a:solidFill>
                <a:latin typeface="Trebuchet MS"/>
                <a:cs typeface="Trebuchet MS"/>
              </a:rPr>
              <a:t>provide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51" dirty="0">
                <a:solidFill>
                  <a:srgbClr val="231F20"/>
                </a:solidFill>
                <a:latin typeface="Trebuchet MS"/>
                <a:cs typeface="Trebuchet MS"/>
              </a:rPr>
              <a:t>excellent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48" dirty="0">
                <a:solidFill>
                  <a:srgbClr val="231F20"/>
                </a:solidFill>
                <a:latin typeface="Trebuchet MS"/>
                <a:cs typeface="Trebuchet MS"/>
              </a:rPr>
              <a:t>services,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37" dirty="0">
                <a:solidFill>
                  <a:srgbClr val="231F20"/>
                </a:solidFill>
                <a:latin typeface="Trebuchet MS"/>
                <a:cs typeface="Trebuchet MS"/>
              </a:rPr>
              <a:t>preserve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17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7" dirty="0">
                <a:solidFill>
                  <a:srgbClr val="231F20"/>
                </a:solidFill>
                <a:latin typeface="Trebuchet MS"/>
                <a:cs typeface="Trebuchet MS"/>
              </a:rPr>
              <a:t>enhance </a:t>
            </a:r>
            <a:r>
              <a:rPr spc="-24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51" dirty="0">
                <a:solidFill>
                  <a:srgbClr val="231F20"/>
                </a:solidFill>
                <a:latin typeface="Trebuchet MS"/>
                <a:cs typeface="Trebuchet MS"/>
              </a:rPr>
              <a:t>legacy,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17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34" dirty="0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34" dirty="0">
                <a:solidFill>
                  <a:srgbClr val="231F20"/>
                </a:solidFill>
                <a:latin typeface="Trebuchet MS"/>
                <a:cs typeface="Trebuchet MS"/>
              </a:rPr>
              <a:t>equity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17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27" dirty="0">
                <a:solidFill>
                  <a:srgbClr val="231F20"/>
                </a:solidFill>
                <a:latin typeface="Trebuchet MS"/>
                <a:cs typeface="Trebuchet MS"/>
              </a:rPr>
              <a:t>inclusion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27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37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44" dirty="0">
                <a:solidFill>
                  <a:srgbClr val="231F20"/>
                </a:solidFill>
                <a:latin typeface="Trebuchet MS"/>
                <a:cs typeface="Trebuchet MS"/>
              </a:rPr>
              <a:t>City</a:t>
            </a:r>
            <a:r>
              <a:rPr spc="-6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pc="-17" dirty="0">
                <a:solidFill>
                  <a:srgbClr val="231F20"/>
                </a:solidFill>
                <a:latin typeface="Trebuchet MS"/>
                <a:cs typeface="Trebuchet MS"/>
              </a:rPr>
              <a:t>by:</a:t>
            </a:r>
            <a:endParaRPr dirty="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180605" y="3321456"/>
            <a:ext cx="349827" cy="349827"/>
            <a:chOff x="471316" y="4447534"/>
            <a:chExt cx="513080" cy="513080"/>
          </a:xfrm>
        </p:grpSpPr>
        <p:sp>
          <p:nvSpPr>
            <p:cNvPr id="41" name="object 41"/>
            <p:cNvSpPr/>
            <p:nvPr/>
          </p:nvSpPr>
          <p:spPr>
            <a:xfrm>
              <a:off x="735190" y="4649368"/>
              <a:ext cx="86360" cy="305435"/>
            </a:xfrm>
            <a:custGeom>
              <a:avLst/>
              <a:gdLst/>
              <a:ahLst/>
              <a:cxnLst/>
              <a:rect l="l" t="t" r="r" b="b"/>
              <a:pathLst>
                <a:path w="86359" h="305435">
                  <a:moveTo>
                    <a:pt x="85991" y="0"/>
                  </a:moveTo>
                  <a:lnTo>
                    <a:pt x="0" y="0"/>
                  </a:lnTo>
                  <a:lnTo>
                    <a:pt x="0" y="304876"/>
                  </a:lnTo>
                  <a:lnTo>
                    <a:pt x="85991" y="304876"/>
                  </a:lnTo>
                  <a:lnTo>
                    <a:pt x="85991" y="0"/>
                  </a:lnTo>
                  <a:close/>
                </a:path>
              </a:pathLst>
            </a:custGeom>
            <a:solidFill>
              <a:srgbClr val="60BFB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35177" y="4649914"/>
              <a:ext cx="55244" cy="273050"/>
            </a:xfrm>
            <a:custGeom>
              <a:avLst/>
              <a:gdLst/>
              <a:ahLst/>
              <a:cxnLst/>
              <a:rect l="l" t="t" r="r" b="b"/>
              <a:pathLst>
                <a:path w="55245" h="273050">
                  <a:moveTo>
                    <a:pt x="54724" y="0"/>
                  </a:moveTo>
                  <a:lnTo>
                    <a:pt x="0" y="0"/>
                  </a:lnTo>
                  <a:lnTo>
                    <a:pt x="0" y="269240"/>
                  </a:lnTo>
                  <a:lnTo>
                    <a:pt x="0" y="273050"/>
                  </a:lnTo>
                  <a:lnTo>
                    <a:pt x="53136" y="273050"/>
                  </a:lnTo>
                  <a:lnTo>
                    <a:pt x="53136" y="269240"/>
                  </a:lnTo>
                  <a:lnTo>
                    <a:pt x="54724" y="269240"/>
                  </a:lnTo>
                  <a:lnTo>
                    <a:pt x="54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29325" y="4643503"/>
              <a:ext cx="97790" cy="316865"/>
            </a:xfrm>
            <a:custGeom>
              <a:avLst/>
              <a:gdLst/>
              <a:ahLst/>
              <a:cxnLst/>
              <a:rect l="l" t="t" r="r" b="b"/>
              <a:pathLst>
                <a:path w="97790" h="316864">
                  <a:moveTo>
                    <a:pt x="95097" y="0"/>
                  </a:moveTo>
                  <a:lnTo>
                    <a:pt x="2628" y="0"/>
                  </a:lnTo>
                  <a:lnTo>
                    <a:pt x="0" y="2628"/>
                  </a:lnTo>
                  <a:lnTo>
                    <a:pt x="0" y="313969"/>
                  </a:lnTo>
                  <a:lnTo>
                    <a:pt x="2628" y="316598"/>
                  </a:lnTo>
                  <a:lnTo>
                    <a:pt x="95097" y="316598"/>
                  </a:lnTo>
                  <a:lnTo>
                    <a:pt x="97726" y="313969"/>
                  </a:lnTo>
                  <a:lnTo>
                    <a:pt x="97726" y="304876"/>
                  </a:lnTo>
                  <a:lnTo>
                    <a:pt x="11734" y="304876"/>
                  </a:lnTo>
                  <a:lnTo>
                    <a:pt x="11734" y="11734"/>
                  </a:lnTo>
                  <a:lnTo>
                    <a:pt x="97726" y="11734"/>
                  </a:lnTo>
                  <a:lnTo>
                    <a:pt x="97726" y="2628"/>
                  </a:lnTo>
                  <a:lnTo>
                    <a:pt x="95097" y="0"/>
                  </a:lnTo>
                  <a:close/>
                </a:path>
                <a:path w="97790" h="316864">
                  <a:moveTo>
                    <a:pt x="97726" y="11734"/>
                  </a:moveTo>
                  <a:lnTo>
                    <a:pt x="86004" y="11734"/>
                  </a:lnTo>
                  <a:lnTo>
                    <a:pt x="86004" y="304876"/>
                  </a:lnTo>
                  <a:lnTo>
                    <a:pt x="97726" y="304876"/>
                  </a:lnTo>
                  <a:lnTo>
                    <a:pt x="97726" y="11734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323" y="4713861"/>
              <a:ext cx="269726" cy="24624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50827" y="4453919"/>
              <a:ext cx="227329" cy="500380"/>
            </a:xfrm>
            <a:custGeom>
              <a:avLst/>
              <a:gdLst/>
              <a:ahLst/>
              <a:cxnLst/>
              <a:rect l="l" t="t" r="r" b="b"/>
              <a:pathLst>
                <a:path w="227330" h="500379">
                  <a:moveTo>
                    <a:pt x="113360" y="0"/>
                  </a:moveTo>
                  <a:lnTo>
                    <a:pt x="0" y="125095"/>
                  </a:lnTo>
                  <a:lnTo>
                    <a:pt x="70370" y="125095"/>
                  </a:lnTo>
                  <a:lnTo>
                    <a:pt x="70370" y="500316"/>
                  </a:lnTo>
                  <a:lnTo>
                    <a:pt x="156349" y="500316"/>
                  </a:lnTo>
                  <a:lnTo>
                    <a:pt x="156349" y="125095"/>
                  </a:lnTo>
                  <a:lnTo>
                    <a:pt x="226720" y="125095"/>
                  </a:lnTo>
                  <a:lnTo>
                    <a:pt x="113360" y="0"/>
                  </a:lnTo>
                  <a:close/>
                </a:path>
              </a:pathLst>
            </a:custGeom>
            <a:solidFill>
              <a:srgbClr val="60BFB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50827" y="4453919"/>
              <a:ext cx="198755" cy="469265"/>
            </a:xfrm>
            <a:custGeom>
              <a:avLst/>
              <a:gdLst/>
              <a:ahLst/>
              <a:cxnLst/>
              <a:rect l="l" t="t" r="r" b="b"/>
              <a:pathLst>
                <a:path w="198755" h="469264">
                  <a:moveTo>
                    <a:pt x="113360" y="0"/>
                  </a:moveTo>
                  <a:lnTo>
                    <a:pt x="0" y="125095"/>
                  </a:lnTo>
                  <a:lnTo>
                    <a:pt x="70370" y="125095"/>
                  </a:lnTo>
                  <a:lnTo>
                    <a:pt x="70358" y="469036"/>
                  </a:lnTo>
                  <a:lnTo>
                    <a:pt x="121589" y="469036"/>
                  </a:lnTo>
                  <a:lnTo>
                    <a:pt x="125082" y="465543"/>
                  </a:lnTo>
                  <a:lnTo>
                    <a:pt x="125082" y="97307"/>
                  </a:lnTo>
                  <a:lnTo>
                    <a:pt x="128587" y="93814"/>
                  </a:lnTo>
                  <a:lnTo>
                    <a:pt x="198374" y="93814"/>
                  </a:lnTo>
                  <a:lnTo>
                    <a:pt x="113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44534" y="4447534"/>
              <a:ext cx="239395" cy="513080"/>
            </a:xfrm>
            <a:custGeom>
              <a:avLst/>
              <a:gdLst/>
              <a:ahLst/>
              <a:cxnLst/>
              <a:rect l="l" t="t" r="r" b="b"/>
              <a:pathLst>
                <a:path w="239394" h="513079">
                  <a:moveTo>
                    <a:pt x="121780" y="0"/>
                  </a:moveTo>
                  <a:lnTo>
                    <a:pt x="117525" y="0"/>
                  </a:lnTo>
                  <a:lnTo>
                    <a:pt x="393" y="129247"/>
                  </a:lnTo>
                  <a:lnTo>
                    <a:pt x="0" y="131737"/>
                  </a:lnTo>
                  <a:lnTo>
                    <a:pt x="1879" y="135966"/>
                  </a:lnTo>
                  <a:lnTo>
                    <a:pt x="3975" y="137337"/>
                  </a:lnTo>
                  <a:lnTo>
                    <a:pt x="70789" y="137337"/>
                  </a:lnTo>
                  <a:lnTo>
                    <a:pt x="70789" y="509930"/>
                  </a:lnTo>
                  <a:lnTo>
                    <a:pt x="73418" y="512559"/>
                  </a:lnTo>
                  <a:lnTo>
                    <a:pt x="165887" y="512559"/>
                  </a:lnTo>
                  <a:lnTo>
                    <a:pt x="168516" y="509930"/>
                  </a:lnTo>
                  <a:lnTo>
                    <a:pt x="168516" y="500837"/>
                  </a:lnTo>
                  <a:lnTo>
                    <a:pt x="82524" y="500837"/>
                  </a:lnTo>
                  <a:lnTo>
                    <a:pt x="82524" y="128231"/>
                  </a:lnTo>
                  <a:lnTo>
                    <a:pt x="79895" y="125615"/>
                  </a:lnTo>
                  <a:lnTo>
                    <a:pt x="19519" y="125615"/>
                  </a:lnTo>
                  <a:lnTo>
                    <a:pt x="119659" y="15112"/>
                  </a:lnTo>
                  <a:lnTo>
                    <a:pt x="135476" y="15112"/>
                  </a:lnTo>
                  <a:lnTo>
                    <a:pt x="121780" y="0"/>
                  </a:lnTo>
                  <a:close/>
                </a:path>
                <a:path w="239394" h="513079">
                  <a:moveTo>
                    <a:pt x="135476" y="15112"/>
                  </a:moveTo>
                  <a:lnTo>
                    <a:pt x="119659" y="15112"/>
                  </a:lnTo>
                  <a:lnTo>
                    <a:pt x="219786" y="125615"/>
                  </a:lnTo>
                  <a:lnTo>
                    <a:pt x="159410" y="125615"/>
                  </a:lnTo>
                  <a:lnTo>
                    <a:pt x="156781" y="128231"/>
                  </a:lnTo>
                  <a:lnTo>
                    <a:pt x="156781" y="500837"/>
                  </a:lnTo>
                  <a:lnTo>
                    <a:pt x="168516" y="500837"/>
                  </a:lnTo>
                  <a:lnTo>
                    <a:pt x="168516" y="137337"/>
                  </a:lnTo>
                  <a:lnTo>
                    <a:pt x="235331" y="137337"/>
                  </a:lnTo>
                  <a:lnTo>
                    <a:pt x="237426" y="135966"/>
                  </a:lnTo>
                  <a:lnTo>
                    <a:pt x="239306" y="131737"/>
                  </a:lnTo>
                  <a:lnTo>
                    <a:pt x="238912" y="129247"/>
                  </a:lnTo>
                  <a:lnTo>
                    <a:pt x="135476" y="15112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1316" y="4666960"/>
              <a:ext cx="136791" cy="19935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599" y="4448045"/>
              <a:ext cx="277539" cy="27754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32586" y="4627854"/>
              <a:ext cx="43180" cy="285750"/>
            </a:xfrm>
            <a:custGeom>
              <a:avLst/>
              <a:gdLst/>
              <a:ahLst/>
              <a:cxnLst/>
              <a:rect l="l" t="t" r="r" b="b"/>
              <a:pathLst>
                <a:path w="43180" h="285750">
                  <a:moveTo>
                    <a:pt x="11734" y="152844"/>
                  </a:moveTo>
                  <a:lnTo>
                    <a:pt x="9105" y="150215"/>
                  </a:lnTo>
                  <a:lnTo>
                    <a:pt x="2628" y="150215"/>
                  </a:lnTo>
                  <a:lnTo>
                    <a:pt x="0" y="152844"/>
                  </a:lnTo>
                  <a:lnTo>
                    <a:pt x="0" y="282714"/>
                  </a:lnTo>
                  <a:lnTo>
                    <a:pt x="2628" y="285343"/>
                  </a:lnTo>
                  <a:lnTo>
                    <a:pt x="5867" y="285343"/>
                  </a:lnTo>
                  <a:lnTo>
                    <a:pt x="9105" y="285343"/>
                  </a:lnTo>
                  <a:lnTo>
                    <a:pt x="11734" y="282714"/>
                  </a:lnTo>
                  <a:lnTo>
                    <a:pt x="11734" y="152844"/>
                  </a:lnTo>
                  <a:close/>
                </a:path>
                <a:path w="43180" h="285750">
                  <a:moveTo>
                    <a:pt x="11734" y="104254"/>
                  </a:moveTo>
                  <a:lnTo>
                    <a:pt x="9105" y="101625"/>
                  </a:lnTo>
                  <a:lnTo>
                    <a:pt x="2628" y="101625"/>
                  </a:lnTo>
                  <a:lnTo>
                    <a:pt x="0" y="104254"/>
                  </a:lnTo>
                  <a:lnTo>
                    <a:pt x="0" y="128041"/>
                  </a:lnTo>
                  <a:lnTo>
                    <a:pt x="2628" y="130670"/>
                  </a:lnTo>
                  <a:lnTo>
                    <a:pt x="5867" y="130670"/>
                  </a:lnTo>
                  <a:lnTo>
                    <a:pt x="9105" y="130670"/>
                  </a:lnTo>
                  <a:lnTo>
                    <a:pt x="11734" y="128041"/>
                  </a:lnTo>
                  <a:lnTo>
                    <a:pt x="11734" y="104254"/>
                  </a:lnTo>
                  <a:close/>
                </a:path>
                <a:path w="43180" h="285750">
                  <a:moveTo>
                    <a:pt x="43002" y="51206"/>
                  </a:moveTo>
                  <a:lnTo>
                    <a:pt x="40373" y="48577"/>
                  </a:lnTo>
                  <a:lnTo>
                    <a:pt x="33896" y="48577"/>
                  </a:lnTo>
                  <a:lnTo>
                    <a:pt x="31267" y="51206"/>
                  </a:lnTo>
                  <a:lnTo>
                    <a:pt x="31267" y="165442"/>
                  </a:lnTo>
                  <a:lnTo>
                    <a:pt x="33896" y="168071"/>
                  </a:lnTo>
                  <a:lnTo>
                    <a:pt x="37134" y="168071"/>
                  </a:lnTo>
                  <a:lnTo>
                    <a:pt x="40373" y="168071"/>
                  </a:lnTo>
                  <a:lnTo>
                    <a:pt x="43002" y="165442"/>
                  </a:lnTo>
                  <a:lnTo>
                    <a:pt x="43002" y="51206"/>
                  </a:lnTo>
                  <a:close/>
                </a:path>
                <a:path w="43180" h="285750">
                  <a:moveTo>
                    <a:pt x="43002" y="2628"/>
                  </a:moveTo>
                  <a:lnTo>
                    <a:pt x="40373" y="0"/>
                  </a:lnTo>
                  <a:lnTo>
                    <a:pt x="33896" y="0"/>
                  </a:lnTo>
                  <a:lnTo>
                    <a:pt x="31267" y="2628"/>
                  </a:lnTo>
                  <a:lnTo>
                    <a:pt x="31267" y="26403"/>
                  </a:lnTo>
                  <a:lnTo>
                    <a:pt x="33896" y="29032"/>
                  </a:lnTo>
                  <a:lnTo>
                    <a:pt x="37134" y="29032"/>
                  </a:lnTo>
                  <a:lnTo>
                    <a:pt x="40373" y="29032"/>
                  </a:lnTo>
                  <a:lnTo>
                    <a:pt x="43002" y="26403"/>
                  </a:lnTo>
                  <a:lnTo>
                    <a:pt x="43002" y="2628"/>
                  </a:lnTo>
                  <a:close/>
                </a:path>
              </a:pathLst>
            </a:custGeom>
            <a:solidFill>
              <a:srgbClr val="00240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pic>
        <p:nvPicPr>
          <p:cNvPr id="51" name="object 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29757" y="4273560"/>
            <a:ext cx="335288" cy="334643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70567" y="2394985"/>
            <a:ext cx="385863" cy="374031"/>
          </a:xfrm>
          <a:prstGeom prst="rect">
            <a:avLst/>
          </a:prstGeom>
        </p:spPr>
      </p:pic>
      <p:pic>
        <p:nvPicPr>
          <p:cNvPr id="53" name="object 4">
            <a:extLst>
              <a:ext uri="{FF2B5EF4-FFF2-40B4-BE49-F238E27FC236}">
                <a16:creationId xmlns:a16="http://schemas.microsoft.com/office/drawing/2014/main" id="{47E8FA90-D3CD-454F-A6F9-A3FED86D73E1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BE575-8B00-4B9E-AC44-20E78CF2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Council Goals: 2022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6347714" cy="3880773"/>
          </a:xfrm>
        </p:spPr>
        <p:txBody>
          <a:bodyPr/>
          <a:lstStyle/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Promote staff morale and support</a:t>
            </a:r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Focus on equity and inclusion</a:t>
            </a:r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Increase tree canopy by adding to the Forest Preserve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8A33B-79B1-49E5-B0CD-B34881B2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4"/>
          <a:stretch/>
        </p:blipFill>
        <p:spPr>
          <a:xfrm>
            <a:off x="3657600" y="4013202"/>
            <a:ext cx="5486400" cy="2844799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0652558E-B2F9-471C-96E5-3CD3A356EE9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C1A7D-C9B5-48BC-8318-D48F0B99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9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4284"/>
            <a:ext cx="7924800" cy="5029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0"/>
            <a:ext cx="7772400" cy="790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FY 2023 Accomplishments</a:t>
            </a:r>
            <a:endParaRPr lang="en-US" sz="4400" cap="small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F60ABB-5BCC-4441-A562-AD027B6E46B1}"/>
              </a:ext>
            </a:extLst>
          </p:cNvPr>
          <p:cNvSpPr/>
          <p:nvPr/>
        </p:nvSpPr>
        <p:spPr>
          <a:xfrm>
            <a:off x="990600" y="1262744"/>
            <a:ext cx="82749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GPD At full 53 Sworn staff &amp; all civilian positions filled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Hired three communications officers (dispatchers)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Hosted Shop with a Cop at Target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Put new electric bikes into service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Completed yearly CALEA file review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Expansion of the Crisis Intervention Team (CIT) program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Completed the Police Station roof rehabilitation project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Greenbelt Connection - Provided 1,512 rides for our Greenbelt residents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Performed major rehabilitation to critical equipment: trucks, loader and Street Sweeper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Removed truckloads of tree debris from Buddy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Attick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throughout the City that had fallen during the July 12th storm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Installed a solar panel flashing stop sign 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Lastner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Ln.</a:t>
            </a:r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332E4BB7-0B42-4D85-AF52-8A39334595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436C8-6953-482F-A602-03BA38EC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4D366D-F908-43A7-9F1F-54694FD7C1CD}"/>
              </a:ext>
            </a:extLst>
          </p:cNvPr>
          <p:cNvSpPr txBox="1">
            <a:spLocks/>
          </p:cNvSpPr>
          <p:nvPr/>
        </p:nvSpPr>
        <p:spPr>
          <a:xfrm>
            <a:off x="1143000" y="1186544"/>
            <a:ext cx="7924800" cy="4389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Received notification from GFOA of the City receiving the Distinguished Budget award.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Completed Phase One of implementing the new financial management system.  Phase Two is targeted for completion in mid-March.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Submitted the Quarterly ARPA Reports to Treasury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Completed the 2022 annual audit and ACFR and is now on City’s website.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Submitted the application and supporting material to GFOA for the FY2022   ACFR award.  Awaiting decision.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Developed grant program and guidelines for the ARPA-funded Business Improvement Recovery Fund Round III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Re-launched Greenbelt Business Conference for business networking and sharing technical expertise.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Participating in the National League of Cities (NLC) City Inclusive Entrepreneurship Program.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Relaunched a BRE program, and conducted thirty-five (35) business engagement meetings to assess business needs, build networks, and share resources</a:t>
            </a:r>
          </a:p>
          <a:p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EF7F38-1548-4832-AB0A-9A70D5C8D2E4}"/>
              </a:ext>
            </a:extLst>
          </p:cNvPr>
          <p:cNvSpPr txBox="1">
            <a:spLocks/>
          </p:cNvSpPr>
          <p:nvPr/>
        </p:nvSpPr>
        <p:spPr>
          <a:xfrm>
            <a:off x="381000" y="-187355"/>
            <a:ext cx="8763000" cy="11865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FY 2023 Accomplishments</a:t>
            </a:r>
            <a:endParaRPr lang="en-US" sz="4800" cap="small" dirty="0">
              <a:solidFill>
                <a:schemeClr val="tx2"/>
              </a:solidFill>
              <a:cs typeface="+mj-cs"/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3DBC6649-BF12-4172-AACF-47FB081742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71CAED-7F8D-4F9C-AA2C-BF56F46A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8077862" cy="6324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Significant increases in use across all media: Facebook, Twitter, Instagram, Web, E-blasts and LinkedIn </a:t>
            </a:r>
          </a:p>
          <a:p>
            <a:pPr fontAlgn="base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PIO Coordinator accepted into the Maryland Equity and Inclusion Leadership Program </a:t>
            </a:r>
          </a:p>
          <a:p>
            <a:pPr fontAlgn="base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Completed the City of Greenbelt Communications Standards guide</a:t>
            </a:r>
          </a:p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Redesigned an interactive ARPA “dashboard” website for project tracking</a:t>
            </a:r>
          </a:p>
          <a:p>
            <a:pPr lvl="0"/>
            <a:r>
              <a:rPr lang="en-US" sz="2000" dirty="0"/>
              <a:t>Cameras installed and operational at Municipal Building and SHL Rec</a:t>
            </a:r>
          </a:p>
          <a:p>
            <a:pPr lvl="0"/>
            <a:r>
              <a:rPr lang="en-US" sz="2000" dirty="0"/>
              <a:t>Door security project underway at GAFC, CC Doorbell system</a:t>
            </a:r>
          </a:p>
          <a:p>
            <a:pPr lvl="0"/>
            <a:r>
              <a:rPr lang="en-US" sz="2000" dirty="0"/>
              <a:t>Alarm and Fire Alarm upgrades are in process at all City facilities</a:t>
            </a:r>
          </a:p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Network security assessment completed by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CyberCX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departmental printers deployed to eliminate a security vulnerability</a:t>
            </a:r>
          </a:p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Requested pricing quotes and prepared RFP’s for various ARPA projects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CF8A8260-1CD1-4ED3-87C9-F1E8018E63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00027"/>
            <a:ext cx="1190695" cy="10127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B53B46-8F43-4119-B515-0C146D099614}"/>
              </a:ext>
            </a:extLst>
          </p:cNvPr>
          <p:cNvSpPr txBox="1">
            <a:spLocks/>
          </p:cNvSpPr>
          <p:nvPr/>
        </p:nvSpPr>
        <p:spPr>
          <a:xfrm>
            <a:off x="381000" y="0"/>
            <a:ext cx="8763000" cy="10127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FY 2023 Accomplishments</a:t>
            </a:r>
            <a:endParaRPr lang="en-US" sz="4800" cap="small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836F9C-4078-4609-A3E2-E9AC8B08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53359"/>
            <a:ext cx="8159108" cy="4343400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The conversion of North and South Center Drives was completed and feedback to date has been positive.</a:t>
            </a:r>
          </a:p>
          <a:p>
            <a:pPr lvl="0"/>
            <a:r>
              <a:rPr lang="en-US" sz="1800" dirty="0"/>
              <a:t>The Final Draft of the 193 Corridor Study was completed and publicized</a:t>
            </a:r>
          </a:p>
          <a:p>
            <a:pPr lvl="0"/>
            <a:r>
              <a:rPr lang="en-US" sz="1800" dirty="0"/>
              <a:t>Solar lighting was installed on three bus shelters and feedback has been positive</a:t>
            </a:r>
          </a:p>
          <a:p>
            <a:r>
              <a:rPr lang="en-US" sz="1800" dirty="0"/>
              <a:t>Obtained MHT Permit for lighting improvements on the exterior of the Community Center to address safety concerns</a:t>
            </a:r>
          </a:p>
          <a:p>
            <a:r>
              <a:rPr lang="en-US" sz="1800" dirty="0"/>
              <a:t>CARES Staff attended “Foundations of Racial Equity: Session II, Walking the Walk” conference </a:t>
            </a:r>
          </a:p>
          <a:p>
            <a:r>
              <a:rPr lang="en-US" sz="1800" dirty="0"/>
              <a:t>Job Fairs at Beltway Plaza.  75+ people attended ranging in age from 17-71.</a:t>
            </a:r>
          </a:p>
          <a:p>
            <a:r>
              <a:rPr lang="en-US" sz="1800" dirty="0"/>
              <a:t>GAIL Program hosted the Back-to-School Mini Health Fair at Springhill Lake Recreation Center.</a:t>
            </a:r>
          </a:p>
          <a:p>
            <a:r>
              <a:rPr lang="en-US" sz="1800" dirty="0"/>
              <a:t>CARES has dispersed $2,056,000 in ARPA Rental and Utility Assistance to 410 households and $64,000 in Mortgage and HOA Assistance to 18 households. </a:t>
            </a:r>
          </a:p>
          <a:p>
            <a:r>
              <a:rPr lang="en-US" sz="1800" dirty="0"/>
              <a:t>In addition, $131,000 has been dispersed to local food pantries and for City food distribution events. </a:t>
            </a:r>
          </a:p>
          <a:p>
            <a:pPr lvl="0"/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3918" y="0"/>
            <a:ext cx="7772400" cy="6582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FY 2023 Accomplishments</a:t>
            </a:r>
            <a:endParaRPr lang="en-US" sz="4400" cap="small" dirty="0">
              <a:solidFill>
                <a:schemeClr val="tx2"/>
              </a:solidFill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B486CB0B-51A1-4585-9785-2D107F6B5F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13436-2E56-40F4-9DF1-81E7D1CD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0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7924800" cy="5029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1068" y="-16719"/>
            <a:ext cx="7772400" cy="7864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FY 2023 Accomplishments</a:t>
            </a:r>
            <a:endParaRPr lang="en-US" sz="4400" cap="small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EB8AC0-C5F1-414A-9AEF-9BDB03B6E99C}"/>
              </a:ext>
            </a:extLst>
          </p:cNvPr>
          <p:cNvSpPr/>
          <p:nvPr/>
        </p:nvSpPr>
        <p:spPr>
          <a:xfrm>
            <a:off x="1095375" y="955060"/>
            <a:ext cx="7924800" cy="602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The Community Center has completed the 2023 reservation renewal process for paying and free-space groups. There are currently 42 groups being served with another 15-20 anticipated to be returning in the next few months.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GAFC offers Youth swim classes, Aqua Mania (adult water exercise class), and Senior Swim returned in the summer and First-Aid/CPR/AED and lifeguard training courses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The Youth Center has expanded service learning opportunities for students by expanding volunteer opportunities during the school year.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Youth Center gym offerings have expanded beyond basketball to support pickleball and badminton, with additional intergenerational opportunities planned for the fall. 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Security improvements at Recreation facilities are ongoing: security cameras at SLHRC; access control systems at CC &amp; GAFC; and the CC’s conversion to the same alarm system used at other City facilities.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Special events returned to in-person attendance:  Fall Fest, Halloween Wild Rumpus, Spooky SHLRC event, Gobble Wobble, Tree Lighting, Sparkle Mart, and Santa’s Visit.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Museum held the first holiday open house at the Museum since 2019. Over 75 people attended including many who identified as new residents.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Worked with Grant Coordinator and Interim City Manager to submit a bond initiative request for funds to support the Education and Visitor Center at 10A. 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As staff liaison to the Reparations Commission, the Director scheduled the first meeting of the group for February 9.  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Director, along with FOGM, completed work with a fundraising consultant resulting in a comprehensive capital campaign plan and fundraising materials for the 10A project. </a:t>
            </a:r>
          </a:p>
          <a:p>
            <a:pPr marL="274320" lvl="0" indent="-27432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422FC2A2-9984-4795-B777-4C818FAF1F6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1" y="63798"/>
            <a:ext cx="1172254" cy="9970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EA6E6-E663-40FF-A86B-B00BF30C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11431</TotalTime>
  <Words>1651</Words>
  <Application>Microsoft Office PowerPoint</Application>
  <PresentationFormat>On-screen Show (4:3)</PresentationFormat>
  <Paragraphs>231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Britannic Bold</vt:lpstr>
      <vt:lpstr>Calibri</vt:lpstr>
      <vt:lpstr>Century Gothic</vt:lpstr>
      <vt:lpstr>Corbel</vt:lpstr>
      <vt:lpstr>Trebuchet MS</vt:lpstr>
      <vt:lpstr>Wingdings</vt:lpstr>
      <vt:lpstr>Parallax</vt:lpstr>
      <vt:lpstr>Proposed  FY 2024 Budget</vt:lpstr>
      <vt:lpstr>Proposed FY2024 Budget Agenda</vt:lpstr>
      <vt:lpstr>Council Outcome Areas</vt:lpstr>
      <vt:lpstr>Council Goals: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2023 Accomplishments</vt:lpstr>
      <vt:lpstr>PowerPoint Presentation</vt:lpstr>
      <vt:lpstr>Proposed FY 2024 Budget</vt:lpstr>
      <vt:lpstr>FY24 Revenue Highlights</vt:lpstr>
      <vt:lpstr>FY24 Expenditure Highlights</vt:lpstr>
      <vt:lpstr>Areas of Focus</vt:lpstr>
      <vt:lpstr>Staff Compensation/Changes </vt:lpstr>
      <vt:lpstr>Replacement Fund</vt:lpstr>
      <vt:lpstr>Continuing FY23 ARPA  Funded Projects</vt:lpstr>
      <vt:lpstr>On the Horizon:  Issues and Opportunities</vt:lpstr>
      <vt:lpstr>Thank You!</vt:lpstr>
    </vt:vector>
  </TitlesOfParts>
  <Company>City of Greenbelt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FY 2016 Budget</dc:title>
  <dc:creator>Michael McLaughlin</dc:creator>
  <cp:lastModifiedBy>Timothy George</cp:lastModifiedBy>
  <cp:revision>269</cp:revision>
  <cp:lastPrinted>2023-03-28T22:10:48Z</cp:lastPrinted>
  <dcterms:created xsi:type="dcterms:W3CDTF">2015-03-21T16:14:39Z</dcterms:created>
  <dcterms:modified xsi:type="dcterms:W3CDTF">2023-03-28T22:45:35Z</dcterms:modified>
</cp:coreProperties>
</file>