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6" r:id="rId1"/>
  </p:sldMasterIdLst>
  <p:notesMasterIdLst>
    <p:notesMasterId r:id="rId23"/>
  </p:notesMasterIdLst>
  <p:handoutMasterIdLst>
    <p:handoutMasterId r:id="rId24"/>
  </p:handoutMasterIdLst>
  <p:sldIdLst>
    <p:sldId id="256" r:id="rId2"/>
    <p:sldId id="257" r:id="rId3"/>
    <p:sldId id="347" r:id="rId4"/>
    <p:sldId id="340" r:id="rId5"/>
    <p:sldId id="343" r:id="rId6"/>
    <p:sldId id="331" r:id="rId7"/>
    <p:sldId id="339" r:id="rId8"/>
    <p:sldId id="335" r:id="rId9"/>
    <p:sldId id="341" r:id="rId10"/>
    <p:sldId id="336" r:id="rId11"/>
    <p:sldId id="330" r:id="rId12"/>
    <p:sldId id="332" r:id="rId13"/>
    <p:sldId id="334" r:id="rId14"/>
    <p:sldId id="337" r:id="rId15"/>
    <p:sldId id="306" r:id="rId16"/>
    <p:sldId id="333" r:id="rId17"/>
    <p:sldId id="346" r:id="rId18"/>
    <p:sldId id="299" r:id="rId19"/>
    <p:sldId id="345" r:id="rId20"/>
    <p:sldId id="342" r:id="rId21"/>
    <p:sldId id="34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28444" autoAdjust="0"/>
    <p:restoredTop sz="86331" autoAdjust="0"/>
  </p:normalViewPr>
  <p:slideViewPr>
    <p:cSldViewPr>
      <p:cViewPr varScale="1">
        <p:scale>
          <a:sx n="72" d="100"/>
          <a:sy n="72" d="100"/>
        </p:scale>
        <p:origin x="660" y="78"/>
      </p:cViewPr>
      <p:guideLst>
        <p:guide orient="horz" pos="2160"/>
        <p:guide pos="2880"/>
      </p:guideLst>
    </p:cSldViewPr>
  </p:slideViewPr>
  <p:outlineViewPr>
    <p:cViewPr>
      <p:scale>
        <a:sx n="33" d="100"/>
        <a:sy n="33" d="100"/>
      </p:scale>
      <p:origin x="0" y="3594"/>
    </p:cViewPr>
  </p:outlineViewPr>
  <p:notesTextViewPr>
    <p:cViewPr>
      <p:scale>
        <a:sx n="1" d="1"/>
        <a:sy n="1" d="1"/>
      </p:scale>
      <p:origin x="0" y="0"/>
    </p:cViewPr>
  </p:notesTextViewPr>
  <p:sorterViewPr>
    <p:cViewPr>
      <p:scale>
        <a:sx n="100" d="100"/>
        <a:sy n="100" d="100"/>
      </p:scale>
      <p:origin x="0" y="-792"/>
    </p:cViewPr>
  </p:sorterViewPr>
  <p:notesViewPr>
    <p:cSldViewPr>
      <p:cViewPr varScale="1">
        <p:scale>
          <a:sx n="71" d="100"/>
          <a:sy n="71" d="100"/>
        </p:scale>
        <p:origin x="-2490" y="-51"/>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8" y="1"/>
            <a:ext cx="3038145" cy="464205"/>
          </a:xfrm>
          <a:prstGeom prst="rect">
            <a:avLst/>
          </a:prstGeom>
        </p:spPr>
        <p:txBody>
          <a:bodyPr vert="horz" lIns="88139" tIns="44070" rIns="88139" bIns="44070" rtlCol="0"/>
          <a:lstStyle>
            <a:lvl1pPr algn="r">
              <a:defRPr sz="1200"/>
            </a:lvl1pPr>
          </a:lstStyle>
          <a:p>
            <a:fld id="{643BA7EC-D1AD-4586-AE0B-38B5FB7544A3}" type="datetimeFigureOut">
              <a:rPr lang="en-US" smtClean="0"/>
              <a:t>10/26/2022</a:t>
            </a:fld>
            <a:endParaRPr lang="en-US" dirty="0"/>
          </a:p>
        </p:txBody>
      </p:sp>
      <p:sp>
        <p:nvSpPr>
          <p:cNvPr id="4" name="Footer Placeholder 3"/>
          <p:cNvSpPr>
            <a:spLocks noGrp="1"/>
          </p:cNvSpPr>
          <p:nvPr>
            <p:ph type="ftr" sz="quarter" idx="2"/>
          </p:nvPr>
        </p:nvSpPr>
        <p:spPr>
          <a:xfrm>
            <a:off x="4" y="8830661"/>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8" y="8830661"/>
            <a:ext cx="3038145" cy="464205"/>
          </a:xfrm>
          <a:prstGeom prst="rect">
            <a:avLst/>
          </a:prstGeom>
        </p:spPr>
        <p:txBody>
          <a:bodyPr vert="horz" lIns="88139" tIns="44070" rIns="88139" bIns="44070" rtlCol="0" anchor="b"/>
          <a:lstStyle>
            <a:lvl1pPr algn="r">
              <a:defRPr sz="1200"/>
            </a:lvl1pPr>
          </a:lstStyle>
          <a:p>
            <a:fld id="{E506AAAA-8881-40A7-AC0D-60B865FBCF54}" type="slidenum">
              <a:rPr lang="en-US" smtClean="0"/>
              <a:t>‹#›</a:t>
            </a:fld>
            <a:endParaRPr lang="en-US" dirty="0"/>
          </a:p>
        </p:txBody>
      </p:sp>
    </p:spTree>
    <p:extLst>
      <p:ext uri="{BB962C8B-B14F-4D97-AF65-F5344CB8AC3E}">
        <p14:creationId xmlns:p14="http://schemas.microsoft.com/office/powerpoint/2010/main" val="2448216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42" y="2"/>
            <a:ext cx="3038475" cy="465138"/>
          </a:xfrm>
          <a:prstGeom prst="rect">
            <a:avLst/>
          </a:prstGeom>
        </p:spPr>
        <p:txBody>
          <a:bodyPr vert="horz" lIns="91440" tIns="45720" rIns="91440" bIns="45720" rtlCol="0"/>
          <a:lstStyle>
            <a:lvl1pPr algn="r">
              <a:defRPr sz="1200"/>
            </a:lvl1pPr>
          </a:lstStyle>
          <a:p>
            <a:fld id="{F6F29AD7-6BA7-420A-8B20-C6E508478FCB}" type="datetimeFigureOut">
              <a:rPr lang="en-US" smtClean="0"/>
              <a:t>10/26/2022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7"/>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2" y="8829675"/>
            <a:ext cx="3038475" cy="465138"/>
          </a:xfrm>
          <a:prstGeom prst="rect">
            <a:avLst/>
          </a:prstGeom>
        </p:spPr>
        <p:txBody>
          <a:bodyPr vert="horz" lIns="91440" tIns="45720" rIns="91440" bIns="45720" rtlCol="0" anchor="b"/>
          <a:lstStyle>
            <a:lvl1pPr algn="r">
              <a:defRPr sz="1200"/>
            </a:lvl1pPr>
          </a:lstStyle>
          <a:p>
            <a:fld id="{60347F5D-4667-4AFF-B8CE-1446AE173B17}" type="slidenum">
              <a:rPr lang="en-US" smtClean="0"/>
              <a:t>‹#›</a:t>
            </a:fld>
            <a:endParaRPr lang="en-US" dirty="0"/>
          </a:p>
        </p:txBody>
      </p:sp>
    </p:spTree>
    <p:extLst>
      <p:ext uri="{BB962C8B-B14F-4D97-AF65-F5344CB8AC3E}">
        <p14:creationId xmlns:p14="http://schemas.microsoft.com/office/powerpoint/2010/main" val="190535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C502BAC4-A113-481D-B8FE-B735AF2D33BB}" type="datetimeFigureOut">
              <a:rPr lang="en-US" smtClean="0"/>
              <a:t>10/26/2022</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D68521DA-61F6-47E0-AFDE-4849FC71E66F}"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02BAC4-A113-481D-B8FE-B735AF2D33BB}"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8521DA-61F6-47E0-AFDE-4849FC71E6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02BAC4-A113-481D-B8FE-B735AF2D33BB}" type="datetimeFigureOut">
              <a:rPr lang="en-US" smtClean="0"/>
              <a:t>10/26/2022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8521DA-61F6-47E0-AFDE-4849FC71E6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C502BAC4-A113-481D-B8FE-B735AF2D33BB}" type="datetimeFigureOut">
              <a:rPr lang="en-US" smtClean="0"/>
              <a:t>10/26/2022</a:t>
            </a:fld>
            <a:endParaRPr lang="en-US" dirty="0"/>
          </a:p>
        </p:txBody>
      </p:sp>
      <p:sp>
        <p:nvSpPr>
          <p:cNvPr id="9" name="Slide Number Placeholder 8"/>
          <p:cNvSpPr>
            <a:spLocks noGrp="1"/>
          </p:cNvSpPr>
          <p:nvPr>
            <p:ph type="sldNum" sz="quarter" idx="15"/>
          </p:nvPr>
        </p:nvSpPr>
        <p:spPr/>
        <p:txBody>
          <a:bodyPr rtlCol="0"/>
          <a:lstStyle/>
          <a:p>
            <a:fld id="{D68521DA-61F6-47E0-AFDE-4849FC71E66F}" type="slidenum">
              <a:rPr lang="en-US" smtClean="0"/>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C502BAC4-A113-481D-B8FE-B735AF2D33BB}" type="datetimeFigureOut">
              <a:rPr lang="en-US" smtClean="0"/>
              <a:t>10/26/2022</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D68521DA-61F6-47E0-AFDE-4849FC71E66F}"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502BAC4-A113-481D-B8FE-B735AF2D33BB}" type="datetimeFigureOut">
              <a:rPr lang="en-US" smtClean="0"/>
              <a:t>10/26/2022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8521DA-61F6-47E0-AFDE-4849FC71E66F}"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C502BAC4-A113-481D-B8FE-B735AF2D33BB}" type="datetimeFigureOut">
              <a:rPr lang="en-US" smtClean="0"/>
              <a:t>10/26/2022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8521DA-61F6-47E0-AFDE-4849FC71E66F}"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C502BAC4-A113-481D-B8FE-B735AF2D33BB}" type="datetimeFigureOut">
              <a:rPr lang="en-US" smtClean="0"/>
              <a:t>10/26/2022</a:t>
            </a:fld>
            <a:endParaRPr lang="en-US" dirty="0"/>
          </a:p>
        </p:txBody>
      </p:sp>
      <p:sp>
        <p:nvSpPr>
          <p:cNvPr id="7" name="Slide Number Placeholder 6"/>
          <p:cNvSpPr>
            <a:spLocks noGrp="1"/>
          </p:cNvSpPr>
          <p:nvPr>
            <p:ph type="sldNum" sz="quarter" idx="11"/>
          </p:nvPr>
        </p:nvSpPr>
        <p:spPr/>
        <p:txBody>
          <a:bodyPr rtlCol="0"/>
          <a:lstStyle/>
          <a:p>
            <a:fld id="{D68521DA-61F6-47E0-AFDE-4849FC71E66F}" type="slidenum">
              <a:rPr lang="en-US" smtClean="0"/>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2BAC4-A113-481D-B8FE-B735AF2D33BB}" type="datetimeFigureOut">
              <a:rPr lang="en-US" smtClean="0"/>
              <a:t>10/26/2022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8521DA-61F6-47E0-AFDE-4849FC71E6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C502BAC4-A113-481D-B8FE-B735AF2D33BB}" type="datetimeFigureOut">
              <a:rPr lang="en-US" smtClean="0"/>
              <a:t>10/26/2022</a:t>
            </a:fld>
            <a:endParaRPr lang="en-US" dirty="0"/>
          </a:p>
        </p:txBody>
      </p:sp>
      <p:sp>
        <p:nvSpPr>
          <p:cNvPr id="22" name="Slide Number Placeholder 21"/>
          <p:cNvSpPr>
            <a:spLocks noGrp="1"/>
          </p:cNvSpPr>
          <p:nvPr>
            <p:ph type="sldNum" sz="quarter" idx="15"/>
          </p:nvPr>
        </p:nvSpPr>
        <p:spPr/>
        <p:txBody>
          <a:bodyPr rtlCol="0"/>
          <a:lstStyle/>
          <a:p>
            <a:fld id="{D68521DA-61F6-47E0-AFDE-4849FC71E66F}" type="slidenum">
              <a:rPr lang="en-US" smtClean="0"/>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C502BAC4-A113-481D-B8FE-B735AF2D33BB}" type="datetimeFigureOut">
              <a:rPr lang="en-US" smtClean="0"/>
              <a:t>10/26/2022</a:t>
            </a:fld>
            <a:endParaRPr lang="en-US" dirty="0"/>
          </a:p>
        </p:txBody>
      </p:sp>
      <p:sp>
        <p:nvSpPr>
          <p:cNvPr id="18" name="Slide Number Placeholder 17"/>
          <p:cNvSpPr>
            <a:spLocks noGrp="1"/>
          </p:cNvSpPr>
          <p:nvPr>
            <p:ph type="sldNum" sz="quarter" idx="11"/>
          </p:nvPr>
        </p:nvSpPr>
        <p:spPr/>
        <p:txBody>
          <a:bodyPr rtlCol="0"/>
          <a:lstStyle/>
          <a:p>
            <a:fld id="{D68521DA-61F6-47E0-AFDE-4849FC71E66F}" type="slidenum">
              <a:rPr lang="en-US" smtClean="0"/>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502BAC4-A113-481D-B8FE-B735AF2D33BB}" type="datetimeFigureOut">
              <a:rPr lang="en-US" smtClean="0"/>
              <a:t>10/26/2022</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8521DA-61F6-47E0-AFDE-4849FC71E66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4847" r:id="rId1"/>
    <p:sldLayoutId id="2147484848" r:id="rId2"/>
    <p:sldLayoutId id="2147484849" r:id="rId3"/>
    <p:sldLayoutId id="2147484850" r:id="rId4"/>
    <p:sldLayoutId id="2147484851" r:id="rId5"/>
    <p:sldLayoutId id="2147484852" r:id="rId6"/>
    <p:sldLayoutId id="2147484853" r:id="rId7"/>
    <p:sldLayoutId id="2147484854" r:id="rId8"/>
    <p:sldLayoutId id="2147484855" r:id="rId9"/>
    <p:sldLayoutId id="2147484856" r:id="rId10"/>
    <p:sldLayoutId id="214748485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162036"/>
            <a:ext cx="5562600" cy="2819400"/>
          </a:xfrm>
        </p:spPr>
        <p:txBody>
          <a:bodyPr>
            <a:normAutofit/>
          </a:bodyPr>
          <a:lstStyle/>
          <a:p>
            <a:pPr algn="ctr"/>
            <a:r>
              <a:rPr lang="en-US" dirty="0"/>
              <a:t>City Manager’s Quarterly Update</a:t>
            </a:r>
            <a:br>
              <a:rPr lang="en-US" dirty="0"/>
            </a:br>
            <a:r>
              <a:rPr lang="en-US" dirty="0"/>
              <a:t>FY23-Q1</a:t>
            </a:r>
            <a:br>
              <a:rPr lang="en-US" dirty="0"/>
            </a:br>
            <a:r>
              <a:rPr lang="en-US" sz="2800" dirty="0"/>
              <a:t>October 26, 2022</a:t>
            </a:r>
            <a:br>
              <a:rPr lang="en-US" dirty="0"/>
            </a:br>
            <a:endParaRPr lang="en-US" dirty="0"/>
          </a:p>
        </p:txBody>
      </p:sp>
      <p:sp>
        <p:nvSpPr>
          <p:cNvPr id="3" name="Subtitle 2"/>
          <p:cNvSpPr>
            <a:spLocks noGrp="1"/>
          </p:cNvSpPr>
          <p:nvPr>
            <p:ph type="subTitle" idx="1"/>
          </p:nvPr>
        </p:nvSpPr>
        <p:spPr/>
        <p:txBody>
          <a:bodyPr/>
          <a:lstStyle/>
          <a:p>
            <a:endParaRPr lang="en-US" dirty="0"/>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4988731"/>
            <a:ext cx="1821187" cy="1600206"/>
          </a:xfrm>
          <a:prstGeom prst="rect">
            <a:avLst/>
          </a:prstGeom>
        </p:spPr>
      </p:pic>
      <p:sp>
        <p:nvSpPr>
          <p:cNvPr id="4" name="TextBox 3"/>
          <p:cNvSpPr txBox="1"/>
          <p:nvPr/>
        </p:nvSpPr>
        <p:spPr>
          <a:xfrm>
            <a:off x="5065059" y="2928471"/>
            <a:ext cx="184666"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F491C511-1D06-468C-97A3-477C004561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0"/>
            <a:ext cx="3657600" cy="2438400"/>
          </a:xfrm>
          <a:prstGeom prst="rect">
            <a:avLst/>
          </a:prstGeom>
        </p:spPr>
      </p:pic>
    </p:spTree>
    <p:extLst>
      <p:ext uri="{BB962C8B-B14F-4D97-AF65-F5344CB8AC3E}">
        <p14:creationId xmlns:p14="http://schemas.microsoft.com/office/powerpoint/2010/main" val="17514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76400"/>
            <a:ext cx="7924800" cy="5029200"/>
          </a:xfrm>
        </p:spPr>
        <p:txBody>
          <a:bodyPr>
            <a:normAutofit/>
          </a:bodyPr>
          <a:lstStyle/>
          <a:p>
            <a:pPr marL="45720" indent="0">
              <a:buNone/>
            </a:pPr>
            <a:endParaRPr lang="en-US" dirty="0">
              <a:highlight>
                <a:srgbClr val="FFFF00"/>
              </a:highlight>
            </a:endParaRPr>
          </a:p>
          <a:p>
            <a:pPr>
              <a:buFont typeface="Wingdings" pitchFamily="2" charset="2"/>
              <a:buChar char="v"/>
            </a:pPr>
            <a:endParaRPr lang="en-US" dirty="0">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Police Department</a:t>
            </a:r>
          </a:p>
        </p:txBody>
      </p:sp>
      <p:sp>
        <p:nvSpPr>
          <p:cNvPr id="2" name="Rectangle 1">
            <a:extLst>
              <a:ext uri="{FF2B5EF4-FFF2-40B4-BE49-F238E27FC236}">
                <a16:creationId xmlns:a16="http://schemas.microsoft.com/office/drawing/2014/main" id="{0AF60ABB-5BCC-4441-A562-AD027B6E46B1}"/>
              </a:ext>
            </a:extLst>
          </p:cNvPr>
          <p:cNvSpPr/>
          <p:nvPr/>
        </p:nvSpPr>
        <p:spPr>
          <a:xfrm>
            <a:off x="259404" y="1752600"/>
            <a:ext cx="8274996" cy="2492990"/>
          </a:xfrm>
          <a:prstGeom prst="rect">
            <a:avLst/>
          </a:prstGeom>
        </p:spPr>
        <p:txBody>
          <a:bodyPr wrap="square">
            <a:spAutoFit/>
          </a:bodyPr>
          <a:lstStyle/>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Completed yearly CALEA file review</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Two officers graduated from the Police Academy</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Expansion of the Crisis Intervention Team (CIT) program</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Participated in National Night Out festivities</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Added 4 new officers</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Ordered electric bikes</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Purchased new cars</a:t>
            </a:r>
          </a:p>
        </p:txBody>
      </p:sp>
      <p:pic>
        <p:nvPicPr>
          <p:cNvPr id="6" name="Picture 5">
            <a:extLst>
              <a:ext uri="{FF2B5EF4-FFF2-40B4-BE49-F238E27FC236}">
                <a16:creationId xmlns:a16="http://schemas.microsoft.com/office/drawing/2014/main" id="{C425DDE6-0E0B-4A39-AD05-D3287D8A902F}"/>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pic>
        <p:nvPicPr>
          <p:cNvPr id="7" name="Picture 6">
            <a:extLst>
              <a:ext uri="{FF2B5EF4-FFF2-40B4-BE49-F238E27FC236}">
                <a16:creationId xmlns:a16="http://schemas.microsoft.com/office/drawing/2014/main" id="{CB35E089-B0C2-45F8-B454-55E8A1EB6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444" y="3399263"/>
            <a:ext cx="4849356" cy="3232904"/>
          </a:xfrm>
          <a:prstGeom prst="rect">
            <a:avLst/>
          </a:prstGeom>
        </p:spPr>
      </p:pic>
    </p:spTree>
    <p:extLst>
      <p:ext uri="{BB962C8B-B14F-4D97-AF65-F5344CB8AC3E}">
        <p14:creationId xmlns:p14="http://schemas.microsoft.com/office/powerpoint/2010/main" val="33354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76400"/>
            <a:ext cx="8382000" cy="5029200"/>
          </a:xfrm>
        </p:spPr>
        <p:txBody>
          <a:bodyPr>
            <a:normAutofit/>
          </a:bodyPr>
          <a:lstStyle/>
          <a:p>
            <a:r>
              <a:rPr lang="en-US" sz="2000" dirty="0">
                <a:latin typeface="Calibri" panose="020F0502020204030204" pitchFamily="34" charset="0"/>
                <a:cs typeface="Calibri" panose="020F0502020204030204" pitchFamily="34" charset="0"/>
              </a:rPr>
              <a:t>Admin - Completed the Police Station roof rehabilitation project</a:t>
            </a:r>
          </a:p>
          <a:p>
            <a:r>
              <a:rPr lang="en-US" sz="2000" dirty="0">
                <a:latin typeface="Calibri" panose="020F0502020204030204" pitchFamily="34" charset="0"/>
                <a:cs typeface="Calibri" panose="020F0502020204030204" pitchFamily="34" charset="0"/>
              </a:rPr>
              <a:t>Environmental </a:t>
            </a:r>
            <a:r>
              <a:rPr lang="en-US" sz="2000" dirty="0" err="1">
                <a:latin typeface="Calibri" panose="020F0502020204030204" pitchFamily="34" charset="0"/>
                <a:cs typeface="Calibri" panose="020F0502020204030204" pitchFamily="34" charset="0"/>
              </a:rPr>
              <a:t>Coor</a:t>
            </a:r>
            <a:r>
              <a:rPr lang="en-US" sz="2000" dirty="0">
                <a:latin typeface="Calibri" panose="020F0502020204030204" pitchFamily="34" charset="0"/>
                <a:cs typeface="Calibri" panose="020F0502020204030204" pitchFamily="34" charset="0"/>
              </a:rPr>
              <a:t>. - Managed the SHL food forest clean-up event for National Public Lands Day </a:t>
            </a:r>
          </a:p>
          <a:p>
            <a:r>
              <a:rPr lang="en-US" sz="2000" dirty="0">
                <a:latin typeface="Calibri" panose="020F0502020204030204" pitchFamily="34" charset="0"/>
                <a:cs typeface="Calibri" panose="020F0502020204030204" pitchFamily="34" charset="0"/>
              </a:rPr>
              <a:t>Sustainability </a:t>
            </a:r>
            <a:r>
              <a:rPr lang="en-US" sz="2000" dirty="0" err="1">
                <a:latin typeface="Calibri" panose="020F0502020204030204" pitchFamily="34" charset="0"/>
                <a:cs typeface="Calibri" panose="020F0502020204030204" pitchFamily="34" charset="0"/>
              </a:rPr>
              <a:t>Coor</a:t>
            </a:r>
            <a:r>
              <a:rPr lang="en-US" sz="2000" dirty="0">
                <a:latin typeface="Calibri" panose="020F0502020204030204" pitchFamily="34" charset="0"/>
                <a:cs typeface="Calibri" panose="020F0502020204030204" pitchFamily="34" charset="0"/>
              </a:rPr>
              <a:t>. - Managed the first annual EV event at </a:t>
            </a:r>
            <a:r>
              <a:rPr lang="en-US" sz="2000" dirty="0" err="1">
                <a:latin typeface="Calibri" panose="020F0502020204030204" pitchFamily="34" charset="0"/>
                <a:cs typeface="Calibri" panose="020F0502020204030204" pitchFamily="34" charset="0"/>
              </a:rPr>
              <a:t>Schrom</a:t>
            </a:r>
            <a:r>
              <a:rPr lang="en-US" sz="2000" dirty="0">
                <a:latin typeface="Calibri" panose="020F0502020204030204" pitchFamily="34" charset="0"/>
                <a:cs typeface="Calibri" panose="020F0502020204030204" pitchFamily="34" charset="0"/>
              </a:rPr>
              <a:t> Hill</a:t>
            </a:r>
          </a:p>
          <a:p>
            <a:r>
              <a:rPr lang="en-US" sz="2000" dirty="0">
                <a:latin typeface="Calibri" panose="020F0502020204030204" pitchFamily="34" charset="0"/>
                <a:cs typeface="Calibri" panose="020F0502020204030204" pitchFamily="34" charset="0"/>
              </a:rPr>
              <a:t>Housekeeping - Managed the carpet installation in the Planning Department</a:t>
            </a:r>
          </a:p>
          <a:p>
            <a:r>
              <a:rPr lang="en-US" sz="2000" dirty="0">
                <a:latin typeface="Calibri" panose="020F0502020204030204" pitchFamily="34" charset="0"/>
                <a:cs typeface="Calibri" panose="020F0502020204030204" pitchFamily="34" charset="0"/>
              </a:rPr>
              <a:t>Facilities - Installed the solar panel stop light</a:t>
            </a:r>
          </a:p>
          <a:p>
            <a:pPr>
              <a:buFont typeface="Wingdings" pitchFamily="2" charset="2"/>
              <a:buChar char="v"/>
            </a:pPr>
            <a:endParaRPr lang="en-US" sz="2000"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rPr>
              <a:t>July-September 2022</a:t>
            </a:r>
            <a:endParaRPr lang="en-US" cap="small" dirty="0">
              <a:solidFill>
                <a:schemeClr val="tx2"/>
              </a:solidFill>
              <a:cs typeface="+mj-cs"/>
            </a:endParaRPr>
          </a:p>
          <a:p>
            <a:pPr algn="ctr"/>
            <a:r>
              <a:rPr lang="en-US" cap="small" dirty="0">
                <a:solidFill>
                  <a:schemeClr val="tx2"/>
                </a:solidFill>
                <a:cs typeface="+mj-cs"/>
              </a:rPr>
              <a:t>Department of Public Works</a:t>
            </a:r>
          </a:p>
        </p:txBody>
      </p:sp>
      <p:pic>
        <p:nvPicPr>
          <p:cNvPr id="5" name="Picture 4">
            <a:extLst>
              <a:ext uri="{FF2B5EF4-FFF2-40B4-BE49-F238E27FC236}">
                <a16:creationId xmlns:a16="http://schemas.microsoft.com/office/drawing/2014/main" id="{CDBCEDEC-8991-471E-BF43-8908757E44F9}"/>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pic>
        <p:nvPicPr>
          <p:cNvPr id="6" name="Picture 5">
            <a:extLst>
              <a:ext uri="{FF2B5EF4-FFF2-40B4-BE49-F238E27FC236}">
                <a16:creationId xmlns:a16="http://schemas.microsoft.com/office/drawing/2014/main" id="{C248B8BF-7743-4A8F-BC7F-DFD15E468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364" y="3994785"/>
            <a:ext cx="3663188" cy="2747391"/>
          </a:xfrm>
          <a:prstGeom prst="rect">
            <a:avLst/>
          </a:prstGeom>
        </p:spPr>
      </p:pic>
      <p:sp>
        <p:nvSpPr>
          <p:cNvPr id="7" name="Content Placeholder 2">
            <a:extLst>
              <a:ext uri="{FF2B5EF4-FFF2-40B4-BE49-F238E27FC236}">
                <a16:creationId xmlns:a16="http://schemas.microsoft.com/office/drawing/2014/main" id="{9C5565E2-D94A-436B-8770-BD93F591E9AD}"/>
              </a:ext>
            </a:extLst>
          </p:cNvPr>
          <p:cNvSpPr txBox="1">
            <a:spLocks/>
          </p:cNvSpPr>
          <p:nvPr/>
        </p:nvSpPr>
        <p:spPr>
          <a:xfrm>
            <a:off x="152400" y="3886200"/>
            <a:ext cx="5029200" cy="50292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r>
              <a:rPr lang="en-US" sz="2000" dirty="0">
                <a:latin typeface="Calibri" panose="020F0502020204030204" pitchFamily="34" charset="0"/>
                <a:cs typeface="Calibri" panose="020F0502020204030204" pitchFamily="34" charset="0"/>
              </a:rPr>
              <a:t>Carpentry Crew - Rebuilt Animal Shelter handicap ramp and deck</a:t>
            </a:r>
          </a:p>
          <a:p>
            <a:r>
              <a:rPr lang="en-US" sz="2000" dirty="0">
                <a:latin typeface="Calibri" panose="020F0502020204030204" pitchFamily="34" charset="0"/>
                <a:cs typeface="Calibri" panose="020F0502020204030204" pitchFamily="34" charset="0"/>
              </a:rPr>
              <a:t>Parks - Prepared turf for the winter months</a:t>
            </a:r>
          </a:p>
          <a:p>
            <a:r>
              <a:rPr lang="en-US" sz="2000" dirty="0">
                <a:latin typeface="Calibri" panose="020F0502020204030204" pitchFamily="34" charset="0"/>
                <a:cs typeface="Calibri" panose="020F0502020204030204" pitchFamily="34" charset="0"/>
              </a:rPr>
              <a:t>Horticulture - Planted Fall annuals and bulbs in all City gardens</a:t>
            </a:r>
          </a:p>
          <a:p>
            <a:r>
              <a:rPr lang="en-US" sz="2000" dirty="0">
                <a:latin typeface="Calibri" panose="020F0502020204030204" pitchFamily="34" charset="0"/>
                <a:cs typeface="Calibri" panose="020F0502020204030204" pitchFamily="34" charset="0"/>
              </a:rPr>
              <a:t>Mechanic Shop - Performed major rehabilitation to the Loader and Street Sweeper </a:t>
            </a:r>
          </a:p>
          <a:p>
            <a:pPr>
              <a:buFont typeface="Wingdings" pitchFamily="2" charset="2"/>
              <a:buChar char="v"/>
            </a:pPr>
            <a:endParaRPr lang="en-US" sz="2000" dirty="0">
              <a:highlight>
                <a:srgbClr val="FFFF00"/>
              </a:highlight>
            </a:endParaRPr>
          </a:p>
        </p:txBody>
      </p:sp>
    </p:spTree>
    <p:extLst>
      <p:ext uri="{BB962C8B-B14F-4D97-AF65-F5344CB8AC3E}">
        <p14:creationId xmlns:p14="http://schemas.microsoft.com/office/powerpoint/2010/main" val="3091219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76400"/>
            <a:ext cx="7924800" cy="5029200"/>
          </a:xfrm>
        </p:spPr>
        <p:txBody>
          <a:bodyPr>
            <a:normAutofit/>
          </a:bodyPr>
          <a:lstStyle/>
          <a:p>
            <a:pPr marL="45720" indent="0">
              <a:buNone/>
            </a:pPr>
            <a:endParaRPr lang="en-US" dirty="0">
              <a:highlight>
                <a:srgbClr val="FFFF00"/>
              </a:highlight>
            </a:endParaRPr>
          </a:p>
          <a:p>
            <a:pPr>
              <a:buFont typeface="Wingdings" pitchFamily="2" charset="2"/>
              <a:buChar char="v"/>
            </a:pPr>
            <a:endParaRPr lang="en-US" dirty="0">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Recreation</a:t>
            </a:r>
          </a:p>
        </p:txBody>
      </p:sp>
      <p:sp>
        <p:nvSpPr>
          <p:cNvPr id="2" name="Rectangle 1">
            <a:extLst>
              <a:ext uri="{FF2B5EF4-FFF2-40B4-BE49-F238E27FC236}">
                <a16:creationId xmlns:a16="http://schemas.microsoft.com/office/drawing/2014/main" id="{3DEB8AC0-C5F1-414A-9AEF-9BDB03B6E99C}"/>
              </a:ext>
            </a:extLst>
          </p:cNvPr>
          <p:cNvSpPr/>
          <p:nvPr/>
        </p:nvSpPr>
        <p:spPr>
          <a:xfrm>
            <a:off x="191311" y="1676400"/>
            <a:ext cx="7924800" cy="3954929"/>
          </a:xfrm>
          <a:prstGeom prst="rect">
            <a:avLst/>
          </a:prstGeom>
        </p:spPr>
        <p:txBody>
          <a:bodyPr wrap="square">
            <a:spAutoFit/>
          </a:bodyPr>
          <a:lstStyle/>
          <a:p>
            <a:pPr marL="274320"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Youth swim classes, Aqua Mania (adult water exercise class), and Senior Swim returned in the summer.  </a:t>
            </a:r>
          </a:p>
          <a:p>
            <a:pPr marL="274320"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Adult swim lessons, other water exercise classes (Aqua Fitness and Deep Water Aerobics), and an additional day of Senior Swim were added to our offerings in the fall.  </a:t>
            </a:r>
          </a:p>
          <a:p>
            <a:pPr marL="274320"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The GAFC also continues to offer First-Aid/CPR/AED and lifeguard training courses    </a:t>
            </a:r>
          </a:p>
          <a:p>
            <a:pPr marL="274320"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Senior Citizen activities have returned this Fall:</a:t>
            </a:r>
          </a:p>
          <a:p>
            <a:pPr marL="731520" lvl="1"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Greenbelt Recreation senior classes</a:t>
            </a:r>
          </a:p>
          <a:p>
            <a:pPr marL="731520" lvl="1"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Prince George’s Community College SAGE</a:t>
            </a:r>
          </a:p>
          <a:p>
            <a:pPr marL="731520" lvl="1"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Holy Cross senior exercise program, </a:t>
            </a:r>
          </a:p>
          <a:p>
            <a:pPr marL="731520" lvl="1" indent="-274320">
              <a:lnSpc>
                <a:spcPct val="90000"/>
              </a:lnSpc>
              <a:spcBef>
                <a:spcPts val="600"/>
              </a:spcBef>
              <a:buClr>
                <a:schemeClr val="accent1"/>
              </a:buClr>
              <a:buSzPct val="70000"/>
              <a:buFont typeface="Wingdings"/>
              <a:buChar char=""/>
              <a:tabLst>
                <a:tab pos="457200" algn="l"/>
              </a:tabLst>
            </a:pPr>
            <a:r>
              <a:rPr lang="en-US" sz="2000" dirty="0">
                <a:latin typeface="Calibri" panose="020F0502020204030204" pitchFamily="34" charset="0"/>
                <a:cs typeface="Calibri" panose="020F0502020204030204" pitchFamily="34" charset="0"/>
              </a:rPr>
              <a:t>Weekly meetings of the Golden Age Club</a:t>
            </a:r>
          </a:p>
        </p:txBody>
      </p:sp>
      <p:pic>
        <p:nvPicPr>
          <p:cNvPr id="5" name="Picture 4">
            <a:extLst>
              <a:ext uri="{FF2B5EF4-FFF2-40B4-BE49-F238E27FC236}">
                <a16:creationId xmlns:a16="http://schemas.microsoft.com/office/drawing/2014/main" id="{3FD989C1-D074-4FBF-925B-FDCE6B923040}"/>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pic>
        <p:nvPicPr>
          <p:cNvPr id="7" name="Picture 6">
            <a:extLst>
              <a:ext uri="{FF2B5EF4-FFF2-40B4-BE49-F238E27FC236}">
                <a16:creationId xmlns:a16="http://schemas.microsoft.com/office/drawing/2014/main" id="{C420F576-A5AA-49E5-97C7-FA83B223CE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4467576"/>
            <a:ext cx="3429000" cy="2286000"/>
          </a:xfrm>
          <a:prstGeom prst="rect">
            <a:avLst/>
          </a:prstGeom>
        </p:spPr>
      </p:pic>
    </p:spTree>
    <p:extLst>
      <p:ext uri="{BB962C8B-B14F-4D97-AF65-F5344CB8AC3E}">
        <p14:creationId xmlns:p14="http://schemas.microsoft.com/office/powerpoint/2010/main" val="406139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76400"/>
            <a:ext cx="7924800" cy="5029200"/>
          </a:xfrm>
        </p:spPr>
        <p:txBody>
          <a:bodyPr>
            <a:normAutofit/>
          </a:bodyPr>
          <a:lstStyle/>
          <a:p>
            <a:pPr marL="45720" indent="0">
              <a:buNone/>
            </a:pPr>
            <a:endParaRPr lang="en-US" dirty="0">
              <a:highlight>
                <a:srgbClr val="FFFF00"/>
              </a:highlight>
            </a:endParaRPr>
          </a:p>
          <a:p>
            <a:pPr>
              <a:buFont typeface="Wingdings" pitchFamily="2" charset="2"/>
              <a:buChar char="v"/>
            </a:pPr>
            <a:endParaRPr lang="en-US" dirty="0">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rPr>
              <a:t>July-September 2022</a:t>
            </a:r>
            <a:endParaRPr lang="en-US" cap="small" dirty="0">
              <a:solidFill>
                <a:schemeClr val="tx2"/>
              </a:solidFill>
              <a:cs typeface="+mj-cs"/>
            </a:endParaRPr>
          </a:p>
          <a:p>
            <a:pPr algn="ctr"/>
            <a:r>
              <a:rPr lang="en-US" cap="small" dirty="0">
                <a:solidFill>
                  <a:schemeClr val="tx2"/>
                </a:solidFill>
                <a:cs typeface="+mj-cs"/>
              </a:rPr>
              <a:t>CARES</a:t>
            </a:r>
          </a:p>
        </p:txBody>
      </p:sp>
      <p:pic>
        <p:nvPicPr>
          <p:cNvPr id="5" name="Picture 4">
            <a:extLst>
              <a:ext uri="{FF2B5EF4-FFF2-40B4-BE49-F238E27FC236}">
                <a16:creationId xmlns:a16="http://schemas.microsoft.com/office/drawing/2014/main" id="{91E14DCC-93A5-410E-800F-0D198B3267B9}"/>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
        <p:nvSpPr>
          <p:cNvPr id="2" name="Rectangle 1">
            <a:extLst>
              <a:ext uri="{FF2B5EF4-FFF2-40B4-BE49-F238E27FC236}">
                <a16:creationId xmlns:a16="http://schemas.microsoft.com/office/drawing/2014/main" id="{A4BFE971-0514-4506-AF78-9540B4069E4A}"/>
              </a:ext>
            </a:extLst>
          </p:cNvPr>
          <p:cNvSpPr/>
          <p:nvPr/>
        </p:nvSpPr>
        <p:spPr>
          <a:xfrm>
            <a:off x="457200" y="1708826"/>
            <a:ext cx="7772400" cy="4992136"/>
          </a:xfrm>
          <a:prstGeom prst="rect">
            <a:avLst/>
          </a:prstGeom>
        </p:spPr>
        <p:txBody>
          <a:bodyPr wrap="square">
            <a:spAutoFit/>
          </a:bodyPr>
          <a:lstStyle/>
          <a:p>
            <a:pPr marL="274320" indent="-274320">
              <a:lnSpc>
                <a:spcPct val="90000"/>
              </a:lnSpc>
              <a:spcBef>
                <a:spcPts val="600"/>
              </a:spcBef>
              <a:buClr>
                <a:schemeClr val="accent1"/>
              </a:buClr>
              <a:buSzPct val="70000"/>
              <a:buFont typeface="Wingdings"/>
              <a:buChar char=""/>
              <a:tabLst>
                <a:tab pos="457200" algn="l"/>
              </a:tabLst>
            </a:pPr>
            <a:r>
              <a:rPr lang="en-US" dirty="0">
                <a:latin typeface="Calibri" panose="020F0502020204030204" pitchFamily="34" charset="0"/>
                <a:cs typeface="Calibri" panose="020F0502020204030204" pitchFamily="34" charset="0"/>
              </a:rPr>
              <a:t>Job Fair at Beltway Plaza on October 8, 2022.  A variety of vendors were present including: Greenbelt GPD; Job Corps; Employ Prince Georges; Train Ace; Civility Management; CCI Health; ANGARAI; Prince Georges County Department of Corrections; and Visiting Angels.  Over 50 people attended the Job Fair ranging in age from 17-71.</a:t>
            </a:r>
          </a:p>
          <a:p>
            <a:pPr marL="274320" indent="-274320">
              <a:lnSpc>
                <a:spcPct val="90000"/>
              </a:lnSpc>
              <a:spcBef>
                <a:spcPts val="600"/>
              </a:spcBef>
              <a:buClr>
                <a:schemeClr val="accent1"/>
              </a:buClr>
              <a:buSzPct val="70000"/>
              <a:buFont typeface="Wingdings"/>
              <a:buChar char=""/>
              <a:tabLst>
                <a:tab pos="457200" algn="l"/>
              </a:tabLst>
            </a:pPr>
            <a:r>
              <a:rPr lang="en-US" dirty="0">
                <a:latin typeface="Calibri" panose="020F0502020204030204" pitchFamily="34" charset="0"/>
                <a:cs typeface="Calibri" panose="020F0502020204030204" pitchFamily="34" charset="0"/>
              </a:rPr>
              <a:t>CARES has dispersed $1,750,000 in ARPA Rental and Utility Assistance to 358 households and $53,000 in Mortgage and HOA Assistance to 15 households.  </a:t>
            </a:r>
          </a:p>
          <a:p>
            <a:pPr marL="274320" indent="-274320">
              <a:lnSpc>
                <a:spcPct val="90000"/>
              </a:lnSpc>
              <a:spcBef>
                <a:spcPts val="600"/>
              </a:spcBef>
              <a:buClr>
                <a:schemeClr val="accent1"/>
              </a:buClr>
              <a:buSzPct val="70000"/>
              <a:buFont typeface="Wingdings"/>
              <a:buChar char=""/>
              <a:tabLst>
                <a:tab pos="457200" algn="l"/>
              </a:tabLst>
            </a:pPr>
            <a:r>
              <a:rPr lang="en-US" dirty="0">
                <a:latin typeface="Calibri" panose="020F0502020204030204" pitchFamily="34" charset="0"/>
                <a:cs typeface="Calibri" panose="020F0502020204030204" pitchFamily="34" charset="0"/>
              </a:rPr>
              <a:t>In addition, $82,000 has been dispersed to local food pantries and for City food distributions events.</a:t>
            </a:r>
          </a:p>
          <a:p>
            <a:pPr marL="274320" indent="-274320">
              <a:lnSpc>
                <a:spcPct val="90000"/>
              </a:lnSpc>
              <a:spcBef>
                <a:spcPts val="600"/>
              </a:spcBef>
              <a:buClr>
                <a:schemeClr val="accent1"/>
              </a:buClr>
              <a:buSzPct val="70000"/>
              <a:buFont typeface="Wingdings"/>
              <a:buChar char=""/>
              <a:tabLst>
                <a:tab pos="457200" algn="l"/>
              </a:tabLst>
            </a:pPr>
            <a:r>
              <a:rPr lang="en-US" dirty="0">
                <a:latin typeface="Calibri" panose="020F0502020204030204" pitchFamily="34" charset="0"/>
                <a:cs typeface="Calibri" panose="020F0502020204030204" pitchFamily="34" charset="0"/>
              </a:rPr>
              <a:t>CARES and GAIL Staff attended National Night Out and spoke to residents about CARES services and upcoming events.</a:t>
            </a:r>
          </a:p>
          <a:p>
            <a:pPr marL="274320" indent="-274320">
              <a:lnSpc>
                <a:spcPct val="90000"/>
              </a:lnSpc>
              <a:spcBef>
                <a:spcPts val="600"/>
              </a:spcBef>
              <a:buClr>
                <a:schemeClr val="accent1"/>
              </a:buClr>
              <a:buSzPct val="70000"/>
              <a:buFont typeface="Wingdings"/>
              <a:buChar char=""/>
              <a:tabLst>
                <a:tab pos="457200" algn="l"/>
              </a:tabLst>
            </a:pPr>
            <a:r>
              <a:rPr lang="en-US" dirty="0">
                <a:latin typeface="Calibri" panose="020F0502020204030204" pitchFamily="34" charset="0"/>
                <a:cs typeface="Calibri" panose="020F0502020204030204" pitchFamily="34" charset="0"/>
              </a:rPr>
              <a:t>GAIL Program hosted the Back-to-School Mini Health Fair at Springhill Lake Recreation. 125 Greenbelt students received book bags and school supplies. Vendors included Camp Fire, Greenbelt CARES, Lions Club, Community Clinic and more.</a:t>
            </a:r>
          </a:p>
          <a:p>
            <a:pPr marL="274320" indent="-274320">
              <a:lnSpc>
                <a:spcPct val="90000"/>
              </a:lnSpc>
              <a:spcBef>
                <a:spcPts val="600"/>
              </a:spcBef>
              <a:buClr>
                <a:schemeClr val="accent1"/>
              </a:buClr>
              <a:buSzPct val="70000"/>
              <a:buFont typeface="Wingdings"/>
              <a:buChar char=""/>
              <a:tabLst>
                <a:tab pos="457200" algn="l"/>
              </a:tabLst>
            </a:pPr>
            <a:r>
              <a:rPr lang="en-US" dirty="0">
                <a:latin typeface="Calibri" panose="020F0502020204030204" pitchFamily="34" charset="0"/>
                <a:cs typeface="Calibri" panose="020F0502020204030204" pitchFamily="34" charset="0"/>
              </a:rPr>
              <a:t>GAIL Program hosted Flu Clinics at Greenridge House, the Greenbelt Community Center, the Springhill Lake Recreation Center. Over 300 people were served</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0684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676400"/>
            <a:ext cx="7924800" cy="5029200"/>
          </a:xfrm>
        </p:spPr>
        <p:txBody>
          <a:bodyPr>
            <a:normAutofit/>
          </a:bodyPr>
          <a:lstStyle/>
          <a:p>
            <a:pPr marL="45720" indent="0">
              <a:buNone/>
            </a:pPr>
            <a:endParaRPr lang="en-US" dirty="0">
              <a:highlight>
                <a:srgbClr val="FFFF00"/>
              </a:highlight>
            </a:endParaRPr>
          </a:p>
          <a:p>
            <a:pPr>
              <a:buFont typeface="Wingdings" pitchFamily="2" charset="2"/>
              <a:buChar char="v"/>
            </a:pPr>
            <a:endParaRPr lang="en-US" dirty="0">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Museum</a:t>
            </a:r>
          </a:p>
        </p:txBody>
      </p:sp>
      <p:sp>
        <p:nvSpPr>
          <p:cNvPr id="2" name="Rectangle 1">
            <a:extLst>
              <a:ext uri="{FF2B5EF4-FFF2-40B4-BE49-F238E27FC236}">
                <a16:creationId xmlns:a16="http://schemas.microsoft.com/office/drawing/2014/main" id="{0AF60ABB-5BCC-4441-A562-AD027B6E46B1}"/>
              </a:ext>
            </a:extLst>
          </p:cNvPr>
          <p:cNvSpPr/>
          <p:nvPr/>
        </p:nvSpPr>
        <p:spPr>
          <a:xfrm>
            <a:off x="533400" y="1752600"/>
            <a:ext cx="7315200" cy="4555093"/>
          </a:xfrm>
          <a:prstGeom prst="rect">
            <a:avLst/>
          </a:prstGeom>
        </p:spPr>
        <p:txBody>
          <a:bodyPr wrap="square">
            <a:spAutoFit/>
          </a:bodyPr>
          <a:lstStyle/>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Director, along with FOGM, completed work with a fundraising consultant resulting in a comprehensive capital campaign plan and fundraising materials for the 10A project. </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Museum staff and volunteers ran a successful in-person Retro Town Fair with over 85 people attending.</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Director presented a lecture at the Reston Museum on Greenbelt history as part of a program about planned communities.</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Interest in walking tours is increasing. Staff has recently led tours for the German Historical Institute, a University of Maryland class studying race and public policy, a garden city scholar from Australia, and a representative from the Living New Deal Project. </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Director is piloting a new Halloween activity, which includes expanded Halloween decorations at the a museum house, as well as additional historical information about Halloween in Greenbelt. </a:t>
            </a:r>
          </a:p>
        </p:txBody>
      </p:sp>
      <p:pic>
        <p:nvPicPr>
          <p:cNvPr id="5" name="Picture 4">
            <a:extLst>
              <a:ext uri="{FF2B5EF4-FFF2-40B4-BE49-F238E27FC236}">
                <a16:creationId xmlns:a16="http://schemas.microsoft.com/office/drawing/2014/main" id="{2706FEAC-724D-43D8-9FFB-1F8761EBF486}"/>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2606607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213"/>
            <a:ext cx="8686800" cy="1812587"/>
          </a:xfrm>
        </p:spPr>
        <p:txBody>
          <a:bodyPr>
            <a:noAutofit/>
          </a:bodyPr>
          <a:lstStyle/>
          <a:p>
            <a:pPr algn="ctr"/>
            <a:r>
              <a:rPr lang="en-US" sz="3200" dirty="0"/>
              <a:t>FY2023-Q1 Accomplishments</a:t>
            </a:r>
            <a:br>
              <a:rPr lang="en-US" sz="3200" dirty="0"/>
            </a:br>
            <a:r>
              <a:rPr lang="en-US" sz="3200" dirty="0"/>
              <a:t>July-September 2022:</a:t>
            </a:r>
            <a:br>
              <a:rPr lang="en-US" sz="3200" dirty="0"/>
            </a:br>
            <a:r>
              <a:rPr lang="en-US" sz="3200" dirty="0"/>
              <a:t>City Administration</a:t>
            </a:r>
          </a:p>
        </p:txBody>
      </p:sp>
      <p:sp>
        <p:nvSpPr>
          <p:cNvPr id="5" name="Rectangle 4"/>
          <p:cNvSpPr/>
          <p:nvPr/>
        </p:nvSpPr>
        <p:spPr>
          <a:xfrm>
            <a:off x="228600" y="1854820"/>
            <a:ext cx="8382000" cy="3123932"/>
          </a:xfrm>
          <a:prstGeom prst="rect">
            <a:avLst/>
          </a:prstGeom>
        </p:spPr>
        <p:txBody>
          <a:bodyPr wrap="square">
            <a:spAutoFit/>
          </a:bodyPr>
          <a:lstStyle/>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Led the effort to finalize the ARPA Spending Plan</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Revised the Economic Development webpages launched in September 2022</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Submitted a USDA Compost and Food Waste Grant with DPW</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Submitted a DNR Community Park &amp; Playground Grant to replace the playground equipment at the Springhill Lake Recreation Center</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Hired the Economic Development Manager and Intern</a:t>
            </a:r>
          </a:p>
          <a:p>
            <a:pPr marL="27432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Hired the Grant Coordinator</a:t>
            </a:r>
          </a:p>
          <a:p>
            <a:pPr marL="274320" lvl="0" indent="-274320">
              <a:lnSpc>
                <a:spcPct val="90000"/>
              </a:lnSpc>
              <a:spcBef>
                <a:spcPts val="600"/>
              </a:spcBef>
              <a:buClr>
                <a:schemeClr val="accent1"/>
              </a:buClr>
              <a:buSzPct val="70000"/>
              <a:buFont typeface="Wingdings"/>
              <a:buChar char=""/>
            </a:pPr>
            <a:endParaRPr lang="en-US" sz="2000" dirty="0">
              <a:latin typeface="Calibri" panose="020F0502020204030204" pitchFamily="34" charset="0"/>
              <a:cs typeface="Calibri" panose="020F0502020204030204" pitchFamily="34" charset="0"/>
            </a:endParaRPr>
          </a:p>
          <a:p>
            <a:pPr marL="274320" lvl="0" indent="-274320">
              <a:lnSpc>
                <a:spcPct val="90000"/>
              </a:lnSpc>
              <a:spcBef>
                <a:spcPts val="600"/>
              </a:spcBef>
              <a:buClr>
                <a:schemeClr val="accent1"/>
              </a:buClr>
              <a:buSzPct val="70000"/>
              <a:buFont typeface="Wingdings"/>
              <a:buChar char=""/>
            </a:pP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F9227E9-6D31-42A4-9ED9-64C0EDCB7C4D}"/>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pic>
        <p:nvPicPr>
          <p:cNvPr id="7" name="Picture 6">
            <a:extLst>
              <a:ext uri="{FF2B5EF4-FFF2-40B4-BE49-F238E27FC236}">
                <a16:creationId xmlns:a16="http://schemas.microsoft.com/office/drawing/2014/main" id="{B1C16816-8B7E-457C-B716-7FA0B199E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044" y="3993376"/>
            <a:ext cx="4347117" cy="2898078"/>
          </a:xfrm>
          <a:prstGeom prst="rect">
            <a:avLst/>
          </a:prstGeom>
        </p:spPr>
      </p:pic>
    </p:spTree>
    <p:extLst>
      <p:ext uri="{BB962C8B-B14F-4D97-AF65-F5344CB8AC3E}">
        <p14:creationId xmlns:p14="http://schemas.microsoft.com/office/powerpoint/2010/main" val="18918706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19100" y="1905000"/>
            <a:ext cx="8115300" cy="4648200"/>
          </a:xfrm>
        </p:spPr>
        <p:txBody>
          <a:bodyPr>
            <a:normAutofit/>
          </a:bodyPr>
          <a:lstStyle/>
          <a:p>
            <a:pPr>
              <a:buFont typeface="Wingdings" pitchFamily="2" charset="2"/>
              <a:buChar char="v"/>
            </a:pPr>
            <a:r>
              <a:rPr lang="en-US" sz="2000" dirty="0">
                <a:latin typeface="Calibri" panose="020F0502020204030204" pitchFamily="34" charset="0"/>
                <a:cs typeface="Calibri" panose="020F0502020204030204" pitchFamily="34" charset="0"/>
              </a:rPr>
              <a:t>Helped 61 residents with $451,200 in rental assistance </a:t>
            </a:r>
            <a:r>
              <a:rPr lang="en-US" sz="2000" i="1" dirty="0">
                <a:latin typeface="Calibri" panose="020F0502020204030204" pitchFamily="34" charset="0"/>
                <a:cs typeface="Calibri" panose="020F0502020204030204" pitchFamily="34" charset="0"/>
              </a:rPr>
              <a:t>(this quarter)</a:t>
            </a:r>
          </a:p>
          <a:p>
            <a:pPr>
              <a:buFont typeface="Wingdings" pitchFamily="2" charset="2"/>
              <a:buChar char="v"/>
            </a:pPr>
            <a:r>
              <a:rPr lang="en-US" sz="2000" dirty="0">
                <a:latin typeface="Calibri" panose="020F0502020204030204" pitchFamily="34" charset="0"/>
                <a:cs typeface="Calibri" panose="020F0502020204030204" pitchFamily="34" charset="0"/>
              </a:rPr>
              <a:t>Hired CIC staff for CARES and the Police Department</a:t>
            </a:r>
          </a:p>
          <a:p>
            <a:pPr>
              <a:buFont typeface="Wingdings" pitchFamily="2" charset="2"/>
              <a:buChar char="v"/>
            </a:pPr>
            <a:r>
              <a:rPr lang="en-US" sz="2000" dirty="0">
                <a:latin typeface="Calibri" panose="020F0502020204030204" pitchFamily="34" charset="0"/>
                <a:cs typeface="Calibri" panose="020F0502020204030204" pitchFamily="34" charset="0"/>
              </a:rPr>
              <a:t>Helped 4 residents with $15,700 in mortgage/HOA assistance</a:t>
            </a:r>
          </a:p>
          <a:p>
            <a:pPr>
              <a:buFont typeface="Wingdings" pitchFamily="2" charset="2"/>
              <a:buChar char="v"/>
            </a:pPr>
            <a:r>
              <a:rPr lang="en-US" sz="2000" dirty="0">
                <a:latin typeface="Calibri" panose="020F0502020204030204" pitchFamily="34" charset="0"/>
                <a:cs typeface="Calibri" panose="020F0502020204030204" pitchFamily="34" charset="0"/>
              </a:rPr>
              <a:t>Processed COVID Premium pay to active, retired, and resigned employees</a:t>
            </a:r>
          </a:p>
          <a:p>
            <a:pPr>
              <a:buFont typeface="Wingdings" pitchFamily="2" charset="2"/>
              <a:buChar char="v"/>
            </a:pPr>
            <a:r>
              <a:rPr lang="en-US" sz="2000" dirty="0">
                <a:latin typeface="Calibri" panose="020F0502020204030204" pitchFamily="34" charset="0"/>
                <a:cs typeface="Calibri" panose="020F0502020204030204" pitchFamily="34" charset="0"/>
              </a:rPr>
              <a:t>Finished the ARPA work sessions and achieved Council approval on 35 projects – in addition to the 23 projects in the FY23 budget</a:t>
            </a:r>
          </a:p>
          <a:p>
            <a:pPr>
              <a:buFont typeface="Wingdings" pitchFamily="2" charset="2"/>
              <a:buChar char="v"/>
            </a:pPr>
            <a:r>
              <a:rPr lang="en-US" sz="2000" dirty="0">
                <a:latin typeface="Calibri" panose="020F0502020204030204" pitchFamily="34" charset="0"/>
                <a:cs typeface="Calibri" panose="020F0502020204030204" pitchFamily="34" charset="0"/>
              </a:rPr>
              <a:t>Finalizing programs for:</a:t>
            </a:r>
          </a:p>
          <a:p>
            <a:pPr lvl="1">
              <a:buFont typeface="Wingdings" pitchFamily="2" charset="2"/>
              <a:buChar char="v"/>
            </a:pPr>
            <a:r>
              <a:rPr lang="en-US" sz="1800" dirty="0">
                <a:latin typeface="Calibri" panose="020F0502020204030204" pitchFamily="34" charset="0"/>
                <a:cs typeface="Calibri" panose="020F0502020204030204" pitchFamily="34" charset="0"/>
              </a:rPr>
              <a:t>College/Tech School Scholarships</a:t>
            </a:r>
          </a:p>
          <a:p>
            <a:pPr lvl="1">
              <a:buFont typeface="Wingdings" pitchFamily="2" charset="2"/>
              <a:buChar char="v"/>
            </a:pPr>
            <a:r>
              <a:rPr lang="en-US" sz="1800" dirty="0">
                <a:latin typeface="Calibri" panose="020F0502020204030204" pitchFamily="34" charset="0"/>
                <a:cs typeface="Calibri" panose="020F0502020204030204" pitchFamily="34" charset="0"/>
              </a:rPr>
              <a:t>First-time Home Buyer Down Payment Assistance</a:t>
            </a:r>
          </a:p>
          <a:p>
            <a:pPr lvl="1">
              <a:buFont typeface="Wingdings" pitchFamily="2" charset="2"/>
              <a:buChar char="v"/>
            </a:pPr>
            <a:r>
              <a:rPr lang="en-US" sz="1800" dirty="0">
                <a:latin typeface="Calibri" panose="020F0502020204030204" pitchFamily="34" charset="0"/>
                <a:cs typeface="Calibri" panose="020F0502020204030204" pitchFamily="34" charset="0"/>
              </a:rPr>
              <a:t>Healthcare Vouchers</a:t>
            </a:r>
          </a:p>
          <a:p>
            <a:pPr lvl="1">
              <a:buFont typeface="Wingdings" pitchFamily="2" charset="2"/>
              <a:buChar char="v"/>
            </a:pPr>
            <a:r>
              <a:rPr lang="en-US" sz="1800" dirty="0">
                <a:latin typeface="Calibri" panose="020F0502020204030204" pitchFamily="34" charset="0"/>
                <a:cs typeface="Calibri" panose="020F0502020204030204" pitchFamily="34" charset="0"/>
              </a:rPr>
              <a:t>Childcare Vouchers</a:t>
            </a:r>
          </a:p>
          <a:p>
            <a:pPr>
              <a:buFont typeface="Wingdings" pitchFamily="2" charset="2"/>
              <a:buChar char="v"/>
            </a:pPr>
            <a:r>
              <a:rPr lang="en-US" sz="2000" dirty="0">
                <a:latin typeface="Calibri" panose="020F0502020204030204" pitchFamily="34" charset="0"/>
                <a:cs typeface="Calibri" panose="020F0502020204030204" pitchFamily="34" charset="0"/>
              </a:rPr>
              <a:t>Developed standard RFP language to meet ARPA guidelines</a:t>
            </a:r>
          </a:p>
          <a:p>
            <a:pPr marL="45720" indent="0">
              <a:buNone/>
            </a:pPr>
            <a:endParaRPr lang="en-US" dirty="0">
              <a:highlight>
                <a:srgbClr val="FFFF00"/>
              </a:highlight>
            </a:endParaRPr>
          </a:p>
          <a:p>
            <a:pPr>
              <a:buFont typeface="Wingdings" pitchFamily="2" charset="2"/>
              <a:buChar char="v"/>
            </a:pPr>
            <a:endParaRPr lang="en-US" dirty="0">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ARPA</a:t>
            </a:r>
          </a:p>
        </p:txBody>
      </p:sp>
      <p:pic>
        <p:nvPicPr>
          <p:cNvPr id="5" name="Picture 4">
            <a:extLst>
              <a:ext uri="{FF2B5EF4-FFF2-40B4-BE49-F238E27FC236}">
                <a16:creationId xmlns:a16="http://schemas.microsoft.com/office/drawing/2014/main" id="{480C695A-3C99-4E37-BE3F-1AF4F0429302}"/>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904106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2286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ARPA: Activities to Date</a:t>
            </a:r>
          </a:p>
        </p:txBody>
      </p:sp>
      <p:graphicFrame>
        <p:nvGraphicFramePr>
          <p:cNvPr id="9" name="Content Placeholder 8">
            <a:extLst>
              <a:ext uri="{FF2B5EF4-FFF2-40B4-BE49-F238E27FC236}">
                <a16:creationId xmlns:a16="http://schemas.microsoft.com/office/drawing/2014/main" id="{F35DF663-77D1-4558-BB77-B54E508752C6}"/>
              </a:ext>
            </a:extLst>
          </p:cNvPr>
          <p:cNvGraphicFramePr>
            <a:graphicFrameLocks noGrp="1"/>
          </p:cNvGraphicFramePr>
          <p:nvPr>
            <p:ph sz="quarter" idx="1"/>
            <p:extLst>
              <p:ext uri="{D42A27DB-BD31-4B8C-83A1-F6EECF244321}">
                <p14:modId xmlns:p14="http://schemas.microsoft.com/office/powerpoint/2010/main" val="2363042161"/>
              </p:ext>
            </p:extLst>
          </p:nvPr>
        </p:nvGraphicFramePr>
        <p:xfrm>
          <a:off x="419100" y="1006223"/>
          <a:ext cx="8305800" cy="5816247"/>
        </p:xfrm>
        <a:graphic>
          <a:graphicData uri="http://schemas.openxmlformats.org/drawingml/2006/table">
            <a:tbl>
              <a:tblPr>
                <a:tableStyleId>{5C22544A-7EE6-4342-B048-85BDC9FD1C3A}</a:tableStyleId>
              </a:tblPr>
              <a:tblGrid>
                <a:gridCol w="3238500">
                  <a:extLst>
                    <a:ext uri="{9D8B030D-6E8A-4147-A177-3AD203B41FA5}">
                      <a16:colId xmlns:a16="http://schemas.microsoft.com/office/drawing/2014/main" val="117761266"/>
                    </a:ext>
                  </a:extLst>
                </a:gridCol>
                <a:gridCol w="586520">
                  <a:extLst>
                    <a:ext uri="{9D8B030D-6E8A-4147-A177-3AD203B41FA5}">
                      <a16:colId xmlns:a16="http://schemas.microsoft.com/office/drawing/2014/main" val="3372142082"/>
                    </a:ext>
                  </a:extLst>
                </a:gridCol>
                <a:gridCol w="932672">
                  <a:extLst>
                    <a:ext uri="{9D8B030D-6E8A-4147-A177-3AD203B41FA5}">
                      <a16:colId xmlns:a16="http://schemas.microsoft.com/office/drawing/2014/main" val="3115641129"/>
                    </a:ext>
                  </a:extLst>
                </a:gridCol>
                <a:gridCol w="25774">
                  <a:extLst>
                    <a:ext uri="{9D8B030D-6E8A-4147-A177-3AD203B41FA5}">
                      <a16:colId xmlns:a16="http://schemas.microsoft.com/office/drawing/2014/main" val="1291276348"/>
                    </a:ext>
                  </a:extLst>
                </a:gridCol>
                <a:gridCol w="3522334">
                  <a:extLst>
                    <a:ext uri="{9D8B030D-6E8A-4147-A177-3AD203B41FA5}">
                      <a16:colId xmlns:a16="http://schemas.microsoft.com/office/drawing/2014/main" val="714711263"/>
                    </a:ext>
                  </a:extLst>
                </a:gridCol>
              </a:tblGrid>
              <a:tr h="428970">
                <a:tc>
                  <a:txBody>
                    <a:bodyPr/>
                    <a:lstStyle/>
                    <a:p>
                      <a:pPr algn="l" fontAlgn="ctr"/>
                      <a:r>
                        <a:rPr lang="en-US" sz="1100" b="1" u="none" strike="noStrike" dirty="0">
                          <a:effectLst/>
                          <a:latin typeface="Calibri" panose="020F0502020204030204" pitchFamily="34" charset="0"/>
                          <a:cs typeface="Calibri" panose="020F0502020204030204" pitchFamily="34" charset="0"/>
                        </a:rPr>
                        <a:t>POTENTIAL SPENDING PROJECTS</a:t>
                      </a:r>
                      <a:endParaRPr lang="en-US" sz="1100" b="1" i="0" u="none" strike="noStrike" dirty="0">
                        <a:solidFill>
                          <a:srgbClr val="FFFFFF"/>
                        </a:solidFill>
                        <a:effectLst/>
                        <a:latin typeface="Calibri" panose="020F0502020204030204" pitchFamily="34" charset="0"/>
                        <a:cs typeface="Calibri" panose="020F0502020204030204" pitchFamily="34" charset="0"/>
                      </a:endParaRPr>
                    </a:p>
                  </a:txBody>
                  <a:tcPr marL="187" marR="187" marT="187" marB="0" anchor="ctr"/>
                </a:tc>
                <a:tc>
                  <a:txBody>
                    <a:bodyPr/>
                    <a:lstStyle/>
                    <a:p>
                      <a:pPr algn="ctr" fontAlgn="ctr"/>
                      <a:r>
                        <a:rPr lang="en-US" sz="1100" b="1" u="none" strike="noStrike" dirty="0">
                          <a:effectLst/>
                          <a:latin typeface="Calibri" panose="020F0502020204030204" pitchFamily="34" charset="0"/>
                          <a:cs typeface="Calibri" panose="020F0502020204030204" pitchFamily="34" charset="0"/>
                        </a:rPr>
                        <a:t>LEAD DEPARTMENT</a:t>
                      </a:r>
                      <a:endParaRPr lang="en-US" sz="1100" b="1" i="0" u="none" strike="noStrike" dirty="0">
                        <a:solidFill>
                          <a:srgbClr val="FFFFFF"/>
                        </a:solidFill>
                        <a:effectLst/>
                        <a:latin typeface="Calibri" panose="020F0502020204030204" pitchFamily="34" charset="0"/>
                        <a:cs typeface="Calibri" panose="020F0502020204030204" pitchFamily="34" charset="0"/>
                      </a:endParaRPr>
                    </a:p>
                  </a:txBody>
                  <a:tcPr marL="187" marR="187" marT="187" marB="0" anchor="ctr"/>
                </a:tc>
                <a:tc>
                  <a:txBody>
                    <a:bodyPr/>
                    <a:lstStyle/>
                    <a:p>
                      <a:pPr algn="ctr" fontAlgn="ctr"/>
                      <a:r>
                        <a:rPr lang="en-US" sz="1100" b="1" u="none" strike="noStrike" dirty="0">
                          <a:effectLst/>
                          <a:latin typeface="Calibri" panose="020F0502020204030204" pitchFamily="34" charset="0"/>
                          <a:cs typeface="Calibri" panose="020F0502020204030204" pitchFamily="34" charset="0"/>
                        </a:rPr>
                        <a:t>APPROVED ALLOCATION</a:t>
                      </a:r>
                      <a:endParaRPr lang="en-US" sz="1100" b="1" i="0" u="none" strike="noStrike" dirty="0">
                        <a:solidFill>
                          <a:srgbClr val="FFFFFF"/>
                        </a:solidFill>
                        <a:effectLst/>
                        <a:latin typeface="Calibri" panose="020F0502020204030204" pitchFamily="34" charset="0"/>
                        <a:cs typeface="Calibri" panose="020F0502020204030204" pitchFamily="34" charset="0"/>
                      </a:endParaRPr>
                    </a:p>
                  </a:txBody>
                  <a:tcPr marL="187" marR="187" marT="187" marB="0" anchor="ctr"/>
                </a:tc>
                <a:tc>
                  <a:txBody>
                    <a:bodyPr/>
                    <a:lstStyle/>
                    <a:p>
                      <a:pPr algn="ctr" fontAlgn="ctr"/>
                      <a:endParaRPr lang="en-US" sz="1100" b="1" i="0" u="none" strike="noStrike" dirty="0">
                        <a:solidFill>
                          <a:srgbClr val="FFFFFF"/>
                        </a:solidFill>
                        <a:effectLst/>
                        <a:latin typeface="Calibri" panose="020F0502020204030204" pitchFamily="34" charset="0"/>
                        <a:cs typeface="Calibri" panose="020F0502020204030204" pitchFamily="34" charset="0"/>
                      </a:endParaRPr>
                    </a:p>
                  </a:txBody>
                  <a:tcPr marL="187" marR="187" marT="187" marB="0" anchor="ctr"/>
                </a:tc>
                <a:tc>
                  <a:txBody>
                    <a:bodyPr/>
                    <a:lstStyle/>
                    <a:p>
                      <a:pPr algn="ctr" fontAlgn="ctr"/>
                      <a:r>
                        <a:rPr lang="en-US" sz="1100" b="1" u="none" strike="noStrike" dirty="0">
                          <a:effectLst/>
                          <a:latin typeface="Calibri" panose="020F0502020204030204" pitchFamily="34" charset="0"/>
                          <a:cs typeface="Calibri" panose="020F0502020204030204" pitchFamily="34" charset="0"/>
                        </a:rPr>
                        <a:t>ACTION TAKEN TO DATE</a:t>
                      </a:r>
                      <a:endParaRPr lang="en-US" sz="1100" b="1" i="0" u="none" strike="noStrike" dirty="0">
                        <a:solidFill>
                          <a:srgbClr val="FFFFFF"/>
                        </a:solidFill>
                        <a:effectLst/>
                        <a:latin typeface="Calibri" panose="020F0502020204030204" pitchFamily="34" charset="0"/>
                        <a:cs typeface="Calibri" panose="020F0502020204030204" pitchFamily="34" charset="0"/>
                      </a:endParaRPr>
                    </a:p>
                  </a:txBody>
                  <a:tcPr marL="187" marR="187" marT="187" marB="0" anchor="ctr"/>
                </a:tc>
                <a:extLst>
                  <a:ext uri="{0D108BD9-81ED-4DB2-BD59-A6C34878D82A}">
                    <a16:rowId xmlns:a16="http://schemas.microsoft.com/office/drawing/2014/main" val="358729079"/>
                  </a:ext>
                </a:extLst>
              </a:tr>
              <a:tr h="0">
                <a:tc>
                  <a:txBody>
                    <a:bodyPr/>
                    <a:lstStyle/>
                    <a:p>
                      <a:pPr algn="l" fontAlgn="b"/>
                      <a:endParaRPr lang="en-US" sz="100" b="1"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endParaRPr lang="en-US" sz="100" b="1"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endParaRPr lang="en-US" sz="100" b="1"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endParaRPr lang="en-US" sz="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065421298"/>
                  </a:ext>
                </a:extLst>
              </a:tr>
              <a:tr h="314724">
                <a:tc>
                  <a:txBody>
                    <a:bodyPr/>
                    <a:lstStyle/>
                    <a:p>
                      <a:pPr algn="l" fontAlgn="b"/>
                      <a:r>
                        <a:rPr lang="en-US" sz="1100" u="none" strike="noStrike">
                          <a:effectLst/>
                          <a:latin typeface="Calibri" panose="020F0502020204030204" pitchFamily="34" charset="0"/>
                          <a:cs typeface="Calibri" panose="020F0502020204030204" pitchFamily="34" charset="0"/>
                        </a:rPr>
                        <a:t>Higher education support/scholarships (including college/trade school/vocational school)</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Admin</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$500,000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Developing an application and selection criteria.  Anticipated to go live in January.</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764102630"/>
                  </a:ext>
                </a:extLst>
              </a:tr>
              <a:tr h="314724">
                <a:tc>
                  <a:txBody>
                    <a:bodyPr/>
                    <a:lstStyle/>
                    <a:p>
                      <a:pPr algn="l" fontAlgn="b"/>
                      <a:r>
                        <a:rPr lang="en-US" sz="1100" u="none" strike="noStrike" dirty="0">
                          <a:effectLst/>
                          <a:latin typeface="Calibri" panose="020F0502020204030204" pitchFamily="34" charset="0"/>
                          <a:cs typeface="Calibri" panose="020F0502020204030204" pitchFamily="34" charset="0"/>
                        </a:rPr>
                        <a:t>Down payment assistance for new homeowners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Admin</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$500,000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Working the MD DHCD to implement through their mechanism</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489476460"/>
                  </a:ext>
                </a:extLst>
              </a:tr>
              <a:tr h="314724">
                <a:tc>
                  <a:txBody>
                    <a:bodyPr/>
                    <a:lstStyle/>
                    <a:p>
                      <a:pPr algn="l" fontAlgn="b"/>
                      <a:r>
                        <a:rPr lang="en-US" sz="1100" u="none" strike="noStrike">
                          <a:effectLst/>
                          <a:latin typeface="Calibri" panose="020F0502020204030204" pitchFamily="34" charset="0"/>
                          <a:cs typeface="Calibri" panose="020F0502020204030204" pitchFamily="34" charset="0"/>
                        </a:rPr>
                        <a:t>Healthcare vouchers for low-income families</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CARES/ Admin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$500,000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Working existing Greenbelt providers to implement through their mechanisms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487688439"/>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Recreation Centers - Youth Gym AHU (BCR)</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$70,000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Multiple proposals received</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359241573"/>
                  </a:ext>
                </a:extLst>
              </a:tr>
              <a:tr h="314724">
                <a:tc>
                  <a:txBody>
                    <a:bodyPr/>
                    <a:lstStyle/>
                    <a:p>
                      <a:pPr algn="l" fontAlgn="b"/>
                      <a:r>
                        <a:rPr lang="en-US" sz="1100" u="none" strike="noStrike">
                          <a:effectLst/>
                          <a:latin typeface="Calibri" panose="020F0502020204030204" pitchFamily="34" charset="0"/>
                          <a:cs typeface="Calibri" panose="020F0502020204030204" pitchFamily="34" charset="0"/>
                        </a:rPr>
                        <a:t>Community Center  - Chillers (BCR) &amp; Boilers (BCR)  Replacement</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$855,000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Multiple proposals received</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2000158762"/>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Improve network security - cybersecurity threats</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IT</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$185,000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Firewall price quote requested</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799431758"/>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Parks 1 1/2 Ton Dump Truck (RF)</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$72,000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Waiting for final proposals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308583285"/>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Parks Ford Custom Cab (RF)</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$71,400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Waiting for final proposals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523551603"/>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Parks Deep Tine Aerator (RF)</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$22,500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Waiting for final proposals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642792312"/>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Police cars (budget)</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Police</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$725,931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Approved by Council, 10/24/2022</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4289404460"/>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Police Station (BCR)</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Police</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$405,000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Roof replacement underway.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2982693958"/>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Streets (CP)</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$900,000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 Street resurfacing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890420713"/>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Misc Cont (CP)</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$100,000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 Sidewalks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584331238"/>
                  </a:ext>
                </a:extLst>
              </a:tr>
              <a:tr h="204437">
                <a:tc>
                  <a:txBody>
                    <a:bodyPr/>
                    <a:lstStyle/>
                    <a:p>
                      <a:pPr algn="l" fontAlgn="b"/>
                      <a:r>
                        <a:rPr lang="en-US" sz="1100" u="none" strike="noStrike">
                          <a:effectLst/>
                          <a:latin typeface="Calibri" panose="020F0502020204030204" pitchFamily="34" charset="0"/>
                          <a:cs typeface="Calibri" panose="020F0502020204030204" pitchFamily="34" charset="0"/>
                        </a:rPr>
                        <a:t>Buddy Attick Inclusive Playground (CP)</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$250,000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Multiple proposals received</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4204019327"/>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Municipal Building - HVAC (BCR)</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$131,000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Multiple proposals received</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048059378"/>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Admin - EV-SUV (RF)</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$45,000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 </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735216836"/>
                  </a:ext>
                </a:extLst>
              </a:tr>
              <a:tr h="170573">
                <a:tc>
                  <a:txBody>
                    <a:bodyPr/>
                    <a:lstStyle/>
                    <a:p>
                      <a:pPr algn="l" fontAlgn="b"/>
                      <a:r>
                        <a:rPr lang="de-DE" sz="1100" u="none" strike="noStrike">
                          <a:effectLst/>
                          <a:latin typeface="Calibri" panose="020F0502020204030204" pitchFamily="34" charset="0"/>
                          <a:cs typeface="Calibri" panose="020F0502020204030204" pitchFamily="34" charset="0"/>
                        </a:rPr>
                        <a:t>DPW Fuel Managemen System (RF)</a:t>
                      </a:r>
                      <a:endParaRPr lang="de-DE"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$22,000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Equipment in manufacturing.</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209909517"/>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DPW Roll Back Truck (RF)</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$75,000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Waiting for final proposal.</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013238189"/>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DPW Dump Truck (RF)</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$75,600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Waiting for final proposal.</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012825193"/>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GAFC Pool Room Remediation</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$500,000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Working w/ engineer on RFP docs.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727692819"/>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Electric bus for Recreation &amp; Public Works</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$75,000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BAFO received.</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831861899"/>
                  </a:ext>
                </a:extLst>
              </a:tr>
              <a:tr h="314724">
                <a:tc>
                  <a:txBody>
                    <a:bodyPr/>
                    <a:lstStyle/>
                    <a:p>
                      <a:pPr algn="l" fontAlgn="b"/>
                      <a:r>
                        <a:rPr lang="en-US" sz="1100" u="none" strike="noStrike" dirty="0">
                          <a:effectLst/>
                          <a:latin typeface="Calibri" panose="020F0502020204030204" pitchFamily="34" charset="0"/>
                          <a:cs typeface="Calibri" panose="020F0502020204030204" pitchFamily="34" charset="0"/>
                        </a:rPr>
                        <a:t>Design &amp; Install HVAC upgrades @ YC, CC - Lower Level, &amp; GAFC - Ductwork</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DPW</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$850,000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Proposals received.</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2500037618"/>
                  </a:ext>
                </a:extLst>
              </a:tr>
              <a:tr h="314724">
                <a:tc>
                  <a:txBody>
                    <a:bodyPr/>
                    <a:lstStyle/>
                    <a:p>
                      <a:pPr algn="l" fontAlgn="b"/>
                      <a:r>
                        <a:rPr lang="en-US" sz="1100" u="none" strike="noStrike">
                          <a:effectLst/>
                          <a:latin typeface="Calibri" panose="020F0502020204030204" pitchFamily="34" charset="0"/>
                          <a:cs typeface="Calibri" panose="020F0502020204030204" pitchFamily="34" charset="0"/>
                        </a:rPr>
                        <a:t>Build fiber connections among City buildings to replace the County Institutional Network (INET)</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IT</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$250,000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Developing RFP</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3533270216"/>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Expand WIFI within City buildings</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IT</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$10,000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Price quote requested</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1715304329"/>
                  </a:ext>
                </a:extLst>
              </a:tr>
              <a:tr h="170573">
                <a:tc>
                  <a:txBody>
                    <a:bodyPr/>
                    <a:lstStyle/>
                    <a:p>
                      <a:pPr algn="l" fontAlgn="b"/>
                      <a:r>
                        <a:rPr lang="en-US" sz="1100" u="none" strike="noStrike">
                          <a:effectLst/>
                          <a:latin typeface="Calibri" panose="020F0502020204030204" pitchFamily="34" charset="0"/>
                          <a:cs typeface="Calibri" panose="020F0502020204030204" pitchFamily="34" charset="0"/>
                        </a:rPr>
                        <a:t>City-wide broadband feasibility study</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a:effectLst/>
                          <a:latin typeface="Calibri" panose="020F0502020204030204" pitchFamily="34" charset="0"/>
                          <a:cs typeface="Calibri" panose="020F0502020204030204" pitchFamily="34" charset="0"/>
                        </a:rPr>
                        <a:t>IT</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r" fontAlgn="b"/>
                      <a:r>
                        <a:rPr lang="en-US" sz="1100" u="none" strike="noStrike">
                          <a:effectLst/>
                          <a:latin typeface="Calibri" panose="020F0502020204030204" pitchFamily="34" charset="0"/>
                          <a:cs typeface="Calibri" panose="020F0502020204030204" pitchFamily="34" charset="0"/>
                        </a:rPr>
                        <a:t>$80,000 </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ctr" fontAlgn="b"/>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tc>
                  <a:txBody>
                    <a:bodyPr/>
                    <a:lstStyle/>
                    <a:p>
                      <a:pPr algn="l" fontAlgn="b"/>
                      <a:r>
                        <a:rPr lang="en-US" sz="1100" u="none" strike="noStrike" dirty="0">
                          <a:effectLst/>
                          <a:latin typeface="Calibri" panose="020F0502020204030204" pitchFamily="34" charset="0"/>
                          <a:cs typeface="Calibri" panose="020F0502020204030204" pitchFamily="34" charset="0"/>
                        </a:rPr>
                        <a:t>RFP near completion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187" marR="187" marT="187" marB="0" anchor="b"/>
                </a:tc>
                <a:extLst>
                  <a:ext uri="{0D108BD9-81ED-4DB2-BD59-A6C34878D82A}">
                    <a16:rowId xmlns:a16="http://schemas.microsoft.com/office/drawing/2014/main" val="2779691042"/>
                  </a:ext>
                </a:extLst>
              </a:tr>
            </a:tbl>
          </a:graphicData>
        </a:graphic>
      </p:graphicFrame>
      <p:pic>
        <p:nvPicPr>
          <p:cNvPr id="5" name="Picture 4">
            <a:extLst>
              <a:ext uri="{FF2B5EF4-FFF2-40B4-BE49-F238E27FC236}">
                <a16:creationId xmlns:a16="http://schemas.microsoft.com/office/drawing/2014/main" id="{480C695A-3C99-4E37-BE3F-1AF4F0429302}"/>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015730" cy="1015730"/>
          </a:xfrm>
          <a:prstGeom prst="rect">
            <a:avLst/>
          </a:prstGeom>
        </p:spPr>
      </p:pic>
    </p:spTree>
    <p:extLst>
      <p:ext uri="{BB962C8B-B14F-4D97-AF65-F5344CB8AC3E}">
        <p14:creationId xmlns:p14="http://schemas.microsoft.com/office/powerpoint/2010/main" val="299942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95300" y="1249648"/>
            <a:ext cx="7886700" cy="5500992"/>
          </a:xfrm>
        </p:spPr>
        <p:txBody>
          <a:bodyPr>
            <a:normAutofit fontScale="92500" lnSpcReduction="20000"/>
          </a:bodyPr>
          <a:lstStyle/>
          <a:p>
            <a:pPr>
              <a:buFont typeface="Wingdings" pitchFamily="2" charset="2"/>
              <a:buChar char="v"/>
            </a:pPr>
            <a:r>
              <a:rPr lang="en-US" sz="2200" dirty="0">
                <a:latin typeface="Calibri" panose="020F0502020204030204" pitchFamily="34" charset="0"/>
                <a:cs typeface="Calibri" panose="020F0502020204030204" pitchFamily="34" charset="0"/>
              </a:rPr>
              <a:t>Admin</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Diversity, Equity, Inclusion Coordinator	 Reviewing Applications</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City Manager	Application Under Development</a:t>
            </a:r>
          </a:p>
          <a:p>
            <a:pPr>
              <a:buFont typeface="Wingdings" pitchFamily="2" charset="2"/>
              <a:buChar char="v"/>
              <a:tabLst>
                <a:tab pos="7315200" algn="r"/>
              </a:tabLst>
            </a:pPr>
            <a:r>
              <a:rPr lang="en-US" sz="2100" dirty="0">
                <a:latin typeface="Calibri" panose="020F0502020204030204" pitchFamily="34" charset="0"/>
                <a:cs typeface="Calibri" panose="020F0502020204030204" pitchFamily="34" charset="0"/>
              </a:rPr>
              <a:t>IT</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IT Security Specialist	 Conducting Interviews</a:t>
            </a:r>
          </a:p>
          <a:p>
            <a:pPr>
              <a:buFont typeface="Wingdings" pitchFamily="2" charset="2"/>
              <a:buChar char="v"/>
              <a:tabLst>
                <a:tab pos="7315200" algn="r"/>
              </a:tabLst>
            </a:pPr>
            <a:r>
              <a:rPr lang="en-US" sz="2200" dirty="0">
                <a:latin typeface="Calibri" panose="020F0502020204030204" pitchFamily="34" charset="0"/>
                <a:cs typeface="Calibri" panose="020F0502020204030204" pitchFamily="34" charset="0"/>
              </a:rPr>
              <a:t>Planning</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Asst. Dir. Community Development	Reviewing Applications</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Planner 2 – two positions open*	 Conducting Interviews</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Community Development Inspector	 Conducting Interviews</a:t>
            </a:r>
          </a:p>
          <a:p>
            <a:pPr>
              <a:buFont typeface="Wingdings" pitchFamily="2" charset="2"/>
              <a:buChar char="v"/>
              <a:tabLst>
                <a:tab pos="7315200" algn="r"/>
              </a:tabLst>
            </a:pPr>
            <a:r>
              <a:rPr lang="en-US" sz="2200" dirty="0">
                <a:latin typeface="Calibri" panose="020F0502020204030204" pitchFamily="34" charset="0"/>
                <a:cs typeface="Calibri" panose="020F0502020204030204" pitchFamily="34" charset="0"/>
              </a:rPr>
              <a:t>Police</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Police Officers (3)	Actively recruiting</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Deputy Chief	TBD</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Lieutenant	TBD</a:t>
            </a:r>
          </a:p>
          <a:p>
            <a:pPr>
              <a:buFont typeface="Wingdings" pitchFamily="2" charset="2"/>
              <a:buChar char="v"/>
              <a:tabLst>
                <a:tab pos="7315200" algn="r"/>
              </a:tabLst>
            </a:pPr>
            <a:r>
              <a:rPr lang="en-US" sz="2200" dirty="0">
                <a:latin typeface="Calibri" panose="020F0502020204030204" pitchFamily="34" charset="0"/>
                <a:cs typeface="Calibri" panose="020F0502020204030204" pitchFamily="34" charset="0"/>
              </a:rPr>
              <a:t>Public Works</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Horticulture Supervisor	 Reviewing Applications</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Electrician	 Reviewing Applications</a:t>
            </a:r>
          </a:p>
          <a:p>
            <a:pPr>
              <a:buFont typeface="Wingdings" pitchFamily="2" charset="2"/>
              <a:buChar char="v"/>
              <a:tabLst>
                <a:tab pos="7315200" algn="r"/>
              </a:tabLst>
            </a:pPr>
            <a:r>
              <a:rPr lang="en-US" sz="2200" dirty="0">
                <a:latin typeface="Calibri" panose="020F0502020204030204" pitchFamily="34" charset="0"/>
                <a:cs typeface="Calibri" panose="020F0502020204030204" pitchFamily="34" charset="0"/>
              </a:rPr>
              <a:t>Recreation</a:t>
            </a:r>
          </a:p>
          <a:p>
            <a:pPr lvl="1">
              <a:buFont typeface="Wingdings" pitchFamily="2" charset="2"/>
              <a:buChar char="v"/>
              <a:tabLst>
                <a:tab pos="7315200" algn="r"/>
              </a:tabLst>
            </a:pPr>
            <a:r>
              <a:rPr lang="en-US" sz="1800" dirty="0">
                <a:latin typeface="Calibri" panose="020F0502020204030204" pitchFamily="34" charset="0"/>
                <a:cs typeface="Calibri" panose="020F0502020204030204" pitchFamily="34" charset="0"/>
              </a:rPr>
              <a:t>Therapeutic Recreation Supervisor	 Reviewing Applications</a:t>
            </a:r>
          </a:p>
          <a:p>
            <a:pPr lvl="1">
              <a:buFont typeface="Wingdings" pitchFamily="2" charset="2"/>
              <a:buChar char="v"/>
              <a:tabLst>
                <a:tab pos="7315200" algn="r"/>
              </a:tabLst>
            </a:pPr>
            <a:endParaRPr lang="en-US" dirty="0"/>
          </a:p>
          <a:p>
            <a:pPr lvl="1">
              <a:buFont typeface="Wingdings" pitchFamily="2" charset="2"/>
              <a:buChar char="v"/>
              <a:tabLst>
                <a:tab pos="7315200" algn="r"/>
              </a:tabLst>
            </a:pPr>
            <a:endParaRPr lang="en-US" dirty="0"/>
          </a:p>
          <a:p>
            <a:pPr lvl="1">
              <a:buFont typeface="Wingdings" pitchFamily="2" charset="2"/>
              <a:buChar char="v"/>
            </a:pPr>
            <a:endParaRPr lang="en-US" dirty="0">
              <a:solidFill>
                <a:srgbClr val="FF0000"/>
              </a:solidFill>
            </a:endParaRPr>
          </a:p>
          <a:p>
            <a:pPr marL="45720" indent="0">
              <a:buNone/>
            </a:pPr>
            <a:endParaRPr lang="en-US" dirty="0">
              <a:solidFill>
                <a:srgbClr val="FF0000"/>
              </a:solidFill>
            </a:endParaRPr>
          </a:p>
          <a:p>
            <a:pPr>
              <a:buFont typeface="Wingdings" pitchFamily="2" charset="2"/>
              <a:buChar char="v"/>
            </a:pPr>
            <a:endParaRPr lang="en-US" dirty="0">
              <a:solidFill>
                <a:schemeClr val="bg1"/>
              </a:solidFill>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Personnel:</a:t>
            </a:r>
            <a:br>
              <a:rPr lang="en-US" cap="small" dirty="0">
                <a:solidFill>
                  <a:schemeClr val="tx2"/>
                </a:solidFill>
                <a:cs typeface="+mj-cs"/>
              </a:rPr>
            </a:br>
            <a:r>
              <a:rPr lang="en-US" cap="small" dirty="0">
                <a:solidFill>
                  <a:schemeClr val="tx2"/>
                </a:solidFill>
                <a:cs typeface="+mj-cs"/>
              </a:rPr>
              <a:t>Open Positions</a:t>
            </a:r>
          </a:p>
        </p:txBody>
      </p:sp>
      <p:pic>
        <p:nvPicPr>
          <p:cNvPr id="5" name="Picture 4">
            <a:extLst>
              <a:ext uri="{FF2B5EF4-FFF2-40B4-BE49-F238E27FC236}">
                <a16:creationId xmlns:a16="http://schemas.microsoft.com/office/drawing/2014/main" id="{2D501FCC-62EC-4826-A79C-729BBA3DD3DA}"/>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2252726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1409700"/>
            <a:ext cx="7886700" cy="4914900"/>
          </a:xfrm>
        </p:spPr>
        <p:txBody>
          <a:bodyPr>
            <a:normAutofit/>
          </a:bodyPr>
          <a:lstStyle/>
          <a:p>
            <a:pPr>
              <a:buFont typeface="Wingdings" pitchFamily="2" charset="2"/>
              <a:buChar char="v"/>
              <a:tabLst>
                <a:tab pos="4854575" algn="r"/>
              </a:tabLst>
            </a:pPr>
            <a:r>
              <a:rPr lang="en-US" sz="2200" dirty="0">
                <a:latin typeface="Calibri" panose="020F0502020204030204" pitchFamily="34" charset="0"/>
                <a:cs typeface="Calibri" panose="020F0502020204030204" pitchFamily="34" charset="0"/>
              </a:rPr>
              <a:t>Pending</a:t>
            </a:r>
          </a:p>
          <a:p>
            <a:pPr lvl="1">
              <a:buFont typeface="Wingdings" pitchFamily="2" charset="2"/>
              <a:buChar char="v"/>
              <a:tabLst>
                <a:tab pos="4854575" algn="r"/>
              </a:tabLst>
            </a:pPr>
            <a:r>
              <a:rPr lang="en-US" sz="1800" dirty="0">
                <a:latin typeface="Calibri" panose="020F0502020204030204" pitchFamily="34" charset="0"/>
                <a:cs typeface="Calibri" panose="020F0502020204030204" pitchFamily="34" charset="0"/>
              </a:rPr>
              <a:t>Police 	1</a:t>
            </a:r>
          </a:p>
          <a:p>
            <a:pPr lvl="1">
              <a:buFont typeface="Wingdings" pitchFamily="2" charset="2"/>
              <a:buChar char="v"/>
              <a:tabLst>
                <a:tab pos="4854575" algn="r"/>
              </a:tabLst>
            </a:pPr>
            <a:r>
              <a:rPr lang="en-US" sz="1800" dirty="0">
                <a:latin typeface="Calibri" panose="020F0502020204030204" pitchFamily="34" charset="0"/>
                <a:cs typeface="Calibri" panose="020F0502020204030204" pitchFamily="34" charset="0"/>
              </a:rPr>
              <a:t>Public Works 	2</a:t>
            </a:r>
          </a:p>
          <a:p>
            <a:pPr>
              <a:buFont typeface="Wingdings" pitchFamily="2" charset="2"/>
              <a:buChar char="v"/>
              <a:tabLst>
                <a:tab pos="4854575" algn="r"/>
              </a:tabLst>
            </a:pPr>
            <a:r>
              <a:rPr lang="en-US" sz="2200" dirty="0">
                <a:latin typeface="Calibri" panose="020F0502020204030204" pitchFamily="34" charset="0"/>
                <a:cs typeface="Calibri" panose="020F0502020204030204" pitchFamily="34" charset="0"/>
              </a:rPr>
              <a:t>On the Horizon</a:t>
            </a:r>
          </a:p>
          <a:p>
            <a:pPr lvl="1">
              <a:buFont typeface="Wingdings" pitchFamily="2" charset="2"/>
              <a:buChar char="v"/>
              <a:tabLst>
                <a:tab pos="4854575" algn="r"/>
              </a:tabLst>
            </a:pPr>
            <a:r>
              <a:rPr lang="en-US" sz="1900" dirty="0">
                <a:latin typeface="Calibri" panose="020F0502020204030204" pitchFamily="34" charset="0"/>
                <a:cs typeface="Calibri" panose="020F0502020204030204" pitchFamily="34" charset="0"/>
              </a:rPr>
              <a:t>30 years </a:t>
            </a:r>
            <a:r>
              <a:rPr lang="en-US" sz="1900" i="1" dirty="0">
                <a:latin typeface="Calibri" panose="020F0502020204030204" pitchFamily="34" charset="0"/>
                <a:cs typeface="Calibri" panose="020F0502020204030204" pitchFamily="34" charset="0"/>
              </a:rPr>
              <a:t>– Now</a:t>
            </a:r>
            <a:r>
              <a:rPr lang="en-US" sz="1900" dirty="0">
                <a:latin typeface="Calibri" panose="020F0502020204030204" pitchFamily="34" charset="0"/>
                <a:cs typeface="Calibri" panose="020F0502020204030204" pitchFamily="34" charset="0"/>
              </a:rPr>
              <a:t>	6	</a:t>
            </a:r>
          </a:p>
          <a:p>
            <a:pPr lvl="1">
              <a:buFont typeface="Wingdings" pitchFamily="2" charset="2"/>
              <a:buChar char="v"/>
              <a:tabLst>
                <a:tab pos="4854575" algn="r"/>
              </a:tabLst>
            </a:pPr>
            <a:r>
              <a:rPr lang="en-US" sz="1900" dirty="0">
                <a:latin typeface="Calibri" panose="020F0502020204030204" pitchFamily="34" charset="0"/>
                <a:cs typeface="Calibri" panose="020F0502020204030204" pitchFamily="34" charset="0"/>
              </a:rPr>
              <a:t>25 years </a:t>
            </a:r>
            <a:r>
              <a:rPr lang="en-US" sz="1900" i="1" dirty="0">
                <a:latin typeface="Calibri" panose="020F0502020204030204" pitchFamily="34" charset="0"/>
                <a:cs typeface="Calibri" panose="020F0502020204030204" pitchFamily="34" charset="0"/>
              </a:rPr>
              <a:t>– 2023-2027</a:t>
            </a:r>
            <a:r>
              <a:rPr lang="en-US" sz="1900" dirty="0">
                <a:latin typeface="Calibri" panose="020F0502020204030204" pitchFamily="34" charset="0"/>
                <a:cs typeface="Calibri" panose="020F0502020204030204" pitchFamily="34" charset="0"/>
              </a:rPr>
              <a:t>	5</a:t>
            </a:r>
          </a:p>
          <a:p>
            <a:pPr lvl="1">
              <a:buFont typeface="Wingdings" pitchFamily="2" charset="2"/>
              <a:buChar char="v"/>
              <a:tabLst>
                <a:tab pos="4854575" algn="r"/>
              </a:tabLst>
            </a:pPr>
            <a:r>
              <a:rPr lang="en-US" sz="1900" dirty="0">
                <a:latin typeface="Calibri" panose="020F0502020204030204" pitchFamily="34" charset="0"/>
                <a:cs typeface="Calibri" panose="020F0502020204030204" pitchFamily="34" charset="0"/>
              </a:rPr>
              <a:t>20 Years	13</a:t>
            </a:r>
            <a:endParaRPr lang="en-US" dirty="0"/>
          </a:p>
          <a:p>
            <a:pPr lvl="1">
              <a:buFont typeface="Wingdings" pitchFamily="2" charset="2"/>
              <a:buChar char="v"/>
              <a:tabLst>
                <a:tab pos="7315200" algn="r"/>
              </a:tabLst>
            </a:pPr>
            <a:endParaRPr lang="en-US" dirty="0"/>
          </a:p>
          <a:p>
            <a:pPr lvl="1">
              <a:buFont typeface="Wingdings" pitchFamily="2" charset="2"/>
              <a:buChar char="v"/>
            </a:pPr>
            <a:endParaRPr lang="en-US" dirty="0">
              <a:solidFill>
                <a:srgbClr val="FF0000"/>
              </a:solidFill>
            </a:endParaRPr>
          </a:p>
          <a:p>
            <a:pPr marL="45720" indent="0">
              <a:buNone/>
            </a:pPr>
            <a:endParaRPr lang="en-US" dirty="0">
              <a:solidFill>
                <a:srgbClr val="FF0000"/>
              </a:solidFill>
            </a:endParaRPr>
          </a:p>
          <a:p>
            <a:pPr>
              <a:buFont typeface="Wingdings" pitchFamily="2" charset="2"/>
              <a:buChar char="v"/>
            </a:pPr>
            <a:endParaRPr lang="en-US" dirty="0">
              <a:solidFill>
                <a:schemeClr val="bg1"/>
              </a:solidFill>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Personnel: Retirements </a:t>
            </a:r>
          </a:p>
          <a:p>
            <a:pPr algn="ctr"/>
            <a:r>
              <a:rPr lang="en-US" cap="small" dirty="0">
                <a:solidFill>
                  <a:schemeClr val="tx2"/>
                </a:solidFill>
                <a:cs typeface="+mj-cs"/>
              </a:rPr>
              <a:t>Pending &amp; Horizon</a:t>
            </a:r>
          </a:p>
        </p:txBody>
      </p:sp>
      <p:pic>
        <p:nvPicPr>
          <p:cNvPr id="5" name="Picture 4">
            <a:extLst>
              <a:ext uri="{FF2B5EF4-FFF2-40B4-BE49-F238E27FC236}">
                <a16:creationId xmlns:a16="http://schemas.microsoft.com/office/drawing/2014/main" id="{2D501FCC-62EC-4826-A79C-729BBA3DD3DA}"/>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pic>
        <p:nvPicPr>
          <p:cNvPr id="6" name="Picture 5">
            <a:extLst>
              <a:ext uri="{FF2B5EF4-FFF2-40B4-BE49-F238E27FC236}">
                <a16:creationId xmlns:a16="http://schemas.microsoft.com/office/drawing/2014/main" id="{E148116E-E406-4900-B330-C41DD8F3A2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650" y="4082498"/>
            <a:ext cx="3581400" cy="2686050"/>
          </a:xfrm>
          <a:prstGeom prst="rect">
            <a:avLst/>
          </a:prstGeom>
        </p:spPr>
      </p:pic>
    </p:spTree>
    <p:extLst>
      <p:ext uri="{BB962C8B-B14F-4D97-AF65-F5344CB8AC3E}">
        <p14:creationId xmlns:p14="http://schemas.microsoft.com/office/powerpoint/2010/main" val="42050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13518"/>
            <a:ext cx="8305800" cy="929482"/>
          </a:xfrm>
        </p:spPr>
        <p:txBody>
          <a:bodyPr>
            <a:normAutofit fontScale="90000"/>
          </a:bodyPr>
          <a:lstStyle/>
          <a:p>
            <a:r>
              <a:rPr lang="en-US" dirty="0"/>
              <a:t>City Manager’s Update: 2023-Q1</a:t>
            </a:r>
            <a:br>
              <a:rPr lang="en-US" dirty="0"/>
            </a:br>
            <a:r>
              <a:rPr lang="en-US" dirty="0"/>
              <a:t>Agenda</a:t>
            </a:r>
            <a:endParaRPr lang="en-US" sz="4400" dirty="0"/>
          </a:p>
        </p:txBody>
      </p:sp>
      <p:sp>
        <p:nvSpPr>
          <p:cNvPr id="3" name="Content Placeholder 2"/>
          <p:cNvSpPr>
            <a:spLocks noGrp="1"/>
          </p:cNvSpPr>
          <p:nvPr>
            <p:ph sz="quarter" idx="1"/>
          </p:nvPr>
        </p:nvSpPr>
        <p:spPr>
          <a:xfrm>
            <a:off x="0" y="1143000"/>
            <a:ext cx="8077200" cy="4068763"/>
          </a:xfrm>
        </p:spPr>
        <p:txBody>
          <a:bodyPr anchor="t">
            <a:normAutofit/>
          </a:bodyPr>
          <a:lstStyle/>
          <a:p>
            <a:pPr lvl="1">
              <a:buFont typeface="Wingdings" pitchFamily="2" charset="2"/>
              <a:buChar char="v"/>
            </a:pPr>
            <a:r>
              <a:rPr lang="en-US" sz="2400" dirty="0">
                <a:latin typeface="Calibri" panose="020F0502020204030204" pitchFamily="34" charset="0"/>
                <a:cs typeface="Calibri" panose="020F0502020204030204" pitchFamily="34" charset="0"/>
              </a:rPr>
              <a:t>City Council Outcome Areas 2022</a:t>
            </a:r>
          </a:p>
          <a:p>
            <a:pPr lvl="1">
              <a:buFont typeface="Wingdings" pitchFamily="2" charset="2"/>
              <a:buChar char="v"/>
            </a:pPr>
            <a:r>
              <a:rPr lang="en-US" sz="2400" dirty="0">
                <a:latin typeface="Calibri" panose="020F0502020204030204" pitchFamily="34" charset="0"/>
                <a:cs typeface="Calibri" panose="020F0502020204030204" pitchFamily="34" charset="0"/>
              </a:rPr>
              <a:t>Department Highlights</a:t>
            </a:r>
          </a:p>
          <a:p>
            <a:pPr lvl="1">
              <a:buFont typeface="Wingdings" pitchFamily="2" charset="2"/>
              <a:buChar char="v"/>
            </a:pPr>
            <a:r>
              <a:rPr lang="en-US" sz="2400" dirty="0">
                <a:latin typeface="Calibri" panose="020F0502020204030204" pitchFamily="34" charset="0"/>
                <a:cs typeface="Calibri" panose="020F0502020204030204" pitchFamily="34" charset="0"/>
              </a:rPr>
              <a:t>Personnel: Open Positions</a:t>
            </a:r>
          </a:p>
          <a:p>
            <a:pPr lvl="1">
              <a:buFont typeface="Wingdings" pitchFamily="2" charset="2"/>
              <a:buChar char="v"/>
            </a:pPr>
            <a:r>
              <a:rPr lang="en-US" sz="2400" dirty="0">
                <a:latin typeface="Calibri" panose="020F0502020204030204" pitchFamily="34" charset="0"/>
                <a:cs typeface="Calibri" panose="020F0502020204030204" pitchFamily="34" charset="0"/>
              </a:rPr>
              <a:t>Personnel: Pending and Potential Retirements</a:t>
            </a:r>
          </a:p>
          <a:p>
            <a:pPr lvl="1">
              <a:buFont typeface="Wingdings" pitchFamily="2" charset="2"/>
              <a:buChar char="v"/>
            </a:pPr>
            <a:r>
              <a:rPr lang="en-US" sz="2400" dirty="0">
                <a:latin typeface="Calibri" panose="020F0502020204030204" pitchFamily="34" charset="0"/>
                <a:cs typeface="Calibri" panose="020F0502020204030204" pitchFamily="34" charset="0"/>
              </a:rPr>
              <a:t>Challenges and Opportunities</a:t>
            </a:r>
          </a:p>
          <a:p>
            <a:pPr lvl="1">
              <a:buFont typeface="Wingdings" pitchFamily="2" charset="2"/>
              <a:buChar char="v"/>
            </a:pPr>
            <a:r>
              <a:rPr lang="en-US" sz="2400" dirty="0">
                <a:latin typeface="Calibri" panose="020F0502020204030204" pitchFamily="34" charset="0"/>
                <a:cs typeface="Calibri" panose="020F0502020204030204" pitchFamily="34" charset="0"/>
              </a:rPr>
              <a:t>Questions and Discussion </a:t>
            </a:r>
            <a:endParaRPr lang="en-US" sz="2800" dirty="0">
              <a:latin typeface="Calibri" panose="020F0502020204030204" pitchFamily="34" charset="0"/>
              <a:cs typeface="Calibri" panose="020F0502020204030204" pitchFamily="34" charset="0"/>
            </a:endParaRPr>
          </a:p>
          <a:p>
            <a:pPr lvl="1">
              <a:buFont typeface="Wingdings" pitchFamily="2" charset="2"/>
              <a:buChar char="v"/>
            </a:pPr>
            <a:endParaRPr lang="en-US" sz="24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D95D01A6-962B-48C2-8FAA-80B44B228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9647" y="4121426"/>
            <a:ext cx="3764706" cy="2509804"/>
          </a:xfrm>
          <a:prstGeom prst="rect">
            <a:avLst/>
          </a:prstGeom>
        </p:spPr>
      </p:pic>
    </p:spTree>
    <p:extLst>
      <p:ext uri="{BB962C8B-B14F-4D97-AF65-F5344CB8AC3E}">
        <p14:creationId xmlns:p14="http://schemas.microsoft.com/office/powerpoint/2010/main" val="2568600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799" y="1630194"/>
            <a:ext cx="8043153" cy="4770606"/>
          </a:xfrm>
        </p:spPr>
        <p:txBody>
          <a:bodyPr>
            <a:normAutofit lnSpcReduction="10000"/>
          </a:bodyPr>
          <a:lstStyle/>
          <a:p>
            <a:pPr>
              <a:buFont typeface="Wingdings" pitchFamily="2" charset="2"/>
              <a:buChar char="v"/>
            </a:pPr>
            <a:r>
              <a:rPr lang="en-US" dirty="0">
                <a:latin typeface="Calibri" panose="020F0502020204030204" pitchFamily="34" charset="0"/>
                <a:cs typeface="Calibri" panose="020F0502020204030204" pitchFamily="34" charset="0"/>
              </a:rPr>
              <a:t>Providing adequate space for program enhancement and expansion (CARES and Recreation </a:t>
            </a:r>
          </a:p>
          <a:p>
            <a:pPr>
              <a:buFont typeface="Wingdings" pitchFamily="2" charset="2"/>
              <a:buChar char="v"/>
            </a:pPr>
            <a:r>
              <a:rPr lang="en-US" dirty="0">
                <a:latin typeface="Calibri" panose="020F0502020204030204" pitchFamily="34" charset="0"/>
                <a:cs typeface="Calibri" panose="020F0502020204030204" pitchFamily="34" charset="0"/>
              </a:rPr>
              <a:t>Providing adequate space for staff (Admin, CARES, IT, Planning, and Police)</a:t>
            </a:r>
          </a:p>
          <a:p>
            <a:pPr>
              <a:buFont typeface="Wingdings" pitchFamily="2" charset="2"/>
              <a:buChar char="v"/>
            </a:pPr>
            <a:r>
              <a:rPr lang="en-US" dirty="0">
                <a:latin typeface="Calibri" panose="020F0502020204030204" pitchFamily="34" charset="0"/>
                <a:cs typeface="Calibri" panose="020F0502020204030204" pitchFamily="34" charset="0"/>
              </a:rPr>
              <a:t>Retaining and rewarding current staff </a:t>
            </a:r>
          </a:p>
          <a:p>
            <a:pPr>
              <a:buFont typeface="Wingdings" pitchFamily="2" charset="2"/>
              <a:buChar char="v"/>
            </a:pPr>
            <a:r>
              <a:rPr lang="en-US" dirty="0">
                <a:latin typeface="Calibri" panose="020F0502020204030204" pitchFamily="34" charset="0"/>
                <a:cs typeface="Calibri" panose="020F0502020204030204" pitchFamily="34" charset="0"/>
              </a:rPr>
              <a:t>Attracting and recruiting new staff</a:t>
            </a:r>
          </a:p>
          <a:p>
            <a:pPr lvl="1">
              <a:buFont typeface="Wingdings" pitchFamily="2" charset="2"/>
              <a:buChar char="v"/>
            </a:pPr>
            <a:r>
              <a:rPr lang="en-US" dirty="0">
                <a:latin typeface="Calibri" panose="020F0502020204030204" pitchFamily="34" charset="0"/>
                <a:cs typeface="Calibri" panose="020F0502020204030204" pitchFamily="34" charset="0"/>
              </a:rPr>
              <a:t>Newly approved positions</a:t>
            </a:r>
          </a:p>
          <a:p>
            <a:pPr lvl="1">
              <a:buFont typeface="Wingdings" pitchFamily="2" charset="2"/>
              <a:buChar char="v"/>
            </a:pPr>
            <a:r>
              <a:rPr lang="en-US" dirty="0">
                <a:latin typeface="Calibri" panose="020F0502020204030204" pitchFamily="34" charset="0"/>
                <a:cs typeface="Calibri" panose="020F0502020204030204" pitchFamily="34" charset="0"/>
              </a:rPr>
              <a:t>Filling vacancies</a:t>
            </a:r>
          </a:p>
          <a:p>
            <a:pPr lvl="1">
              <a:buFont typeface="Wingdings" pitchFamily="2" charset="2"/>
              <a:buChar char="v"/>
            </a:pPr>
            <a:r>
              <a:rPr lang="en-US" dirty="0">
                <a:latin typeface="Calibri" panose="020F0502020204030204" pitchFamily="34" charset="0"/>
                <a:cs typeface="Calibri" panose="020F0502020204030204" pitchFamily="34" charset="0"/>
              </a:rPr>
              <a:t>Anticipated/potential retirements </a:t>
            </a:r>
          </a:p>
          <a:p>
            <a:pPr>
              <a:buFont typeface="Wingdings" pitchFamily="2" charset="2"/>
              <a:buChar char="v"/>
            </a:pPr>
            <a:r>
              <a:rPr lang="en-US" dirty="0">
                <a:latin typeface="Calibri" panose="020F0502020204030204" pitchFamily="34" charset="0"/>
                <a:cs typeface="Calibri" panose="020F0502020204030204" pitchFamily="34" charset="0"/>
              </a:rPr>
              <a:t>Assessment, rehab and reprogramming of the Armory site</a:t>
            </a:r>
          </a:p>
          <a:p>
            <a:pPr>
              <a:buFont typeface="Wingdings" pitchFamily="2" charset="2"/>
              <a:buChar char="v"/>
            </a:pPr>
            <a:r>
              <a:rPr lang="en-US" dirty="0">
                <a:latin typeface="Calibri" panose="020F0502020204030204" pitchFamily="34" charset="0"/>
                <a:cs typeface="Calibri" panose="020F0502020204030204" pitchFamily="34" charset="0"/>
              </a:rPr>
              <a:t>Implementing the 58 approved ARPA projects by the Dec </a:t>
            </a:r>
            <a:r>
              <a:rPr lang="en-US">
                <a:latin typeface="Calibri" panose="020F0502020204030204" pitchFamily="34" charset="0"/>
                <a:cs typeface="Calibri" panose="020F0502020204030204" pitchFamily="34" charset="0"/>
              </a:rPr>
              <a:t>2024 deadline</a:t>
            </a:r>
            <a:r>
              <a:rPr lang="en-US" dirty="0"/>
              <a:t>	</a:t>
            </a:r>
          </a:p>
          <a:p>
            <a:pPr lvl="1">
              <a:buFont typeface="Wingdings" pitchFamily="2" charset="2"/>
              <a:buChar char="v"/>
              <a:tabLst>
                <a:tab pos="7315200" algn="r"/>
              </a:tabLst>
            </a:pPr>
            <a:endParaRPr lang="en-US" dirty="0"/>
          </a:p>
          <a:p>
            <a:pPr lvl="1">
              <a:buFont typeface="Wingdings" pitchFamily="2" charset="2"/>
              <a:buChar char="v"/>
            </a:pPr>
            <a:endParaRPr lang="en-US" dirty="0">
              <a:solidFill>
                <a:srgbClr val="FF0000"/>
              </a:solidFill>
            </a:endParaRPr>
          </a:p>
          <a:p>
            <a:pPr marL="45720" indent="0">
              <a:buNone/>
            </a:pPr>
            <a:endParaRPr lang="en-US" dirty="0">
              <a:solidFill>
                <a:srgbClr val="FF0000"/>
              </a:solidFill>
            </a:endParaRPr>
          </a:p>
          <a:p>
            <a:pPr>
              <a:buFont typeface="Wingdings" pitchFamily="2" charset="2"/>
              <a:buChar char="v"/>
            </a:pPr>
            <a:endParaRPr lang="en-US" dirty="0">
              <a:solidFill>
                <a:schemeClr val="bg1"/>
              </a:solidFill>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796047" y="3048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 Challenges </a:t>
            </a:r>
          </a:p>
          <a:p>
            <a:pPr algn="ctr"/>
            <a:r>
              <a:rPr lang="en-US" cap="small" dirty="0">
                <a:solidFill>
                  <a:schemeClr val="tx2"/>
                </a:solidFill>
                <a:cs typeface="+mj-cs"/>
              </a:rPr>
              <a:t>&amp; Opportunities</a:t>
            </a:r>
            <a:br>
              <a:rPr lang="en-US" cap="small" dirty="0">
                <a:solidFill>
                  <a:schemeClr val="tx2"/>
                </a:solidFill>
                <a:cs typeface="+mj-cs"/>
              </a:rPr>
            </a:br>
            <a:endParaRPr lang="en-US" cap="small" dirty="0">
              <a:solidFill>
                <a:schemeClr val="tx2"/>
              </a:solidFill>
              <a:cs typeface="+mj-cs"/>
            </a:endParaRPr>
          </a:p>
        </p:txBody>
      </p:sp>
      <p:pic>
        <p:nvPicPr>
          <p:cNvPr id="5" name="Picture 4">
            <a:extLst>
              <a:ext uri="{FF2B5EF4-FFF2-40B4-BE49-F238E27FC236}">
                <a16:creationId xmlns:a16="http://schemas.microsoft.com/office/drawing/2014/main" id="{16915349-D4A4-45F5-A312-93065230ED59}"/>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2356683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5908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Questions and Discussion</a:t>
            </a:r>
          </a:p>
        </p:txBody>
      </p:sp>
      <p:pic>
        <p:nvPicPr>
          <p:cNvPr id="5" name="Picture 4">
            <a:extLst>
              <a:ext uri="{FF2B5EF4-FFF2-40B4-BE49-F238E27FC236}">
                <a16:creationId xmlns:a16="http://schemas.microsoft.com/office/drawing/2014/main" id="{16915349-D4A4-45F5-A312-93065230ED59}"/>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10882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23793" y="521474"/>
            <a:ext cx="6017280" cy="685852"/>
          </a:xfrm>
          <a:prstGeom prst="rect">
            <a:avLst/>
          </a:prstGeom>
        </p:spPr>
        <p:txBody>
          <a:bodyPr vert="horz" wrap="square" lIns="0" tIns="8659" rIns="0" bIns="0" rtlCol="0" anchor="b">
            <a:spAutoFit/>
          </a:bodyPr>
          <a:lstStyle/>
          <a:p>
            <a:pPr marL="8659">
              <a:spcBef>
                <a:spcPts val="68"/>
              </a:spcBef>
            </a:pPr>
            <a:r>
              <a:rPr sz="4400" spc="-17" dirty="0"/>
              <a:t>2022</a:t>
            </a:r>
            <a:r>
              <a:rPr sz="4400" spc="-147" dirty="0"/>
              <a:t> </a:t>
            </a:r>
            <a:r>
              <a:rPr sz="4400" spc="-170" dirty="0"/>
              <a:t>Outcome</a:t>
            </a:r>
            <a:r>
              <a:rPr sz="4400" spc="-143" dirty="0"/>
              <a:t> </a:t>
            </a:r>
            <a:r>
              <a:rPr sz="4400" spc="-109" dirty="0"/>
              <a:t>Areas</a:t>
            </a:r>
          </a:p>
        </p:txBody>
      </p:sp>
      <p:pic>
        <p:nvPicPr>
          <p:cNvPr id="4" name="object 4"/>
          <p:cNvPicPr/>
          <p:nvPr/>
        </p:nvPicPr>
        <p:blipFill>
          <a:blip r:embed="rId2" cstate="print"/>
          <a:stretch>
            <a:fillRect/>
          </a:stretch>
        </p:blipFill>
        <p:spPr>
          <a:xfrm>
            <a:off x="237146" y="249981"/>
            <a:ext cx="1190695" cy="1012763"/>
          </a:xfrm>
          <a:prstGeom prst="rect">
            <a:avLst/>
          </a:prstGeom>
        </p:spPr>
      </p:pic>
      <p:sp>
        <p:nvSpPr>
          <p:cNvPr id="5" name="object 5"/>
          <p:cNvSpPr txBox="1"/>
          <p:nvPr/>
        </p:nvSpPr>
        <p:spPr>
          <a:xfrm>
            <a:off x="4263973" y="5591769"/>
            <a:ext cx="741651" cy="932073"/>
          </a:xfrm>
          <a:prstGeom prst="rect">
            <a:avLst/>
          </a:prstGeom>
        </p:spPr>
        <p:txBody>
          <a:bodyPr vert="horz" wrap="square" lIns="0" tIns="8659" rIns="0" bIns="0" rtlCol="0">
            <a:spAutoFit/>
          </a:bodyPr>
          <a:lstStyle/>
          <a:p>
            <a:pPr marL="8659">
              <a:spcBef>
                <a:spcPts val="68"/>
              </a:spcBef>
            </a:pPr>
            <a:r>
              <a:rPr sz="2000" b="1" spc="-24" dirty="0">
                <a:solidFill>
                  <a:srgbClr val="FFFFFF"/>
                </a:solidFill>
                <a:latin typeface="Century Gothic"/>
                <a:cs typeface="Century Gothic"/>
              </a:rPr>
              <a:t>FACILITATED</a:t>
            </a:r>
            <a:r>
              <a:rPr sz="2000" b="1" spc="3" dirty="0">
                <a:solidFill>
                  <a:srgbClr val="FFFFFF"/>
                </a:solidFill>
                <a:latin typeface="Century Gothic"/>
                <a:cs typeface="Century Gothic"/>
              </a:rPr>
              <a:t> </a:t>
            </a:r>
            <a:r>
              <a:rPr sz="2000" b="1" spc="-17" dirty="0">
                <a:solidFill>
                  <a:srgbClr val="FFFFFF"/>
                </a:solidFill>
                <a:latin typeface="Century Gothic"/>
                <a:cs typeface="Century Gothic"/>
              </a:rPr>
              <a:t>BY</a:t>
            </a:r>
            <a:endParaRPr sz="2000">
              <a:latin typeface="Century Gothic"/>
              <a:cs typeface="Century Gothic"/>
            </a:endParaRPr>
          </a:p>
        </p:txBody>
      </p:sp>
      <p:sp>
        <p:nvSpPr>
          <p:cNvPr id="6" name="object 6"/>
          <p:cNvSpPr txBox="1"/>
          <p:nvPr/>
        </p:nvSpPr>
        <p:spPr>
          <a:xfrm>
            <a:off x="1935663" y="2561425"/>
            <a:ext cx="2243549" cy="562741"/>
          </a:xfrm>
          <a:prstGeom prst="rect">
            <a:avLst/>
          </a:prstGeom>
        </p:spPr>
        <p:txBody>
          <a:bodyPr vert="horz" wrap="square" lIns="0" tIns="8659" rIns="0" bIns="0" rtlCol="0">
            <a:spAutoFit/>
          </a:bodyPr>
          <a:lstStyle/>
          <a:p>
            <a:pPr marL="8659" marR="3464">
              <a:spcBef>
                <a:spcPts val="68"/>
              </a:spcBef>
            </a:pPr>
            <a:r>
              <a:rPr b="1" spc="-48" dirty="0">
                <a:solidFill>
                  <a:srgbClr val="002403"/>
                </a:solidFill>
                <a:latin typeface="Century Gothic"/>
                <a:cs typeface="Century Gothic"/>
              </a:rPr>
              <a:t>Enhancing</a:t>
            </a:r>
            <a:r>
              <a:rPr b="1" spc="-58" dirty="0">
                <a:solidFill>
                  <a:srgbClr val="002403"/>
                </a:solidFill>
                <a:latin typeface="Century Gothic"/>
                <a:cs typeface="Century Gothic"/>
              </a:rPr>
              <a:t> </a:t>
            </a:r>
            <a:r>
              <a:rPr b="1" spc="-27" dirty="0">
                <a:solidFill>
                  <a:srgbClr val="002403"/>
                </a:solidFill>
                <a:latin typeface="Century Gothic"/>
                <a:cs typeface="Century Gothic"/>
              </a:rPr>
              <a:t>Our</a:t>
            </a:r>
            <a:r>
              <a:rPr b="1" spc="-55" dirty="0">
                <a:solidFill>
                  <a:srgbClr val="002403"/>
                </a:solidFill>
                <a:latin typeface="Century Gothic"/>
                <a:cs typeface="Century Gothic"/>
              </a:rPr>
              <a:t> </a:t>
            </a:r>
            <a:r>
              <a:rPr b="1" spc="-48" dirty="0">
                <a:solidFill>
                  <a:srgbClr val="002403"/>
                </a:solidFill>
                <a:latin typeface="Century Gothic"/>
                <a:cs typeface="Century Gothic"/>
              </a:rPr>
              <a:t>Sense </a:t>
            </a:r>
            <a:r>
              <a:rPr b="1" spc="-7" dirty="0">
                <a:solidFill>
                  <a:srgbClr val="002403"/>
                </a:solidFill>
                <a:latin typeface="Century Gothic"/>
                <a:cs typeface="Century Gothic"/>
              </a:rPr>
              <a:t>of</a:t>
            </a:r>
            <a:r>
              <a:rPr b="1" spc="-72" dirty="0">
                <a:solidFill>
                  <a:srgbClr val="002403"/>
                </a:solidFill>
                <a:latin typeface="Century Gothic"/>
                <a:cs typeface="Century Gothic"/>
              </a:rPr>
              <a:t> </a:t>
            </a:r>
            <a:r>
              <a:rPr b="1" spc="-7" dirty="0">
                <a:solidFill>
                  <a:srgbClr val="002403"/>
                </a:solidFill>
                <a:latin typeface="Century Gothic"/>
                <a:cs typeface="Century Gothic"/>
              </a:rPr>
              <a:t>Community</a:t>
            </a:r>
            <a:endParaRPr dirty="0">
              <a:latin typeface="Century Gothic"/>
              <a:cs typeface="Century Gothic"/>
            </a:endParaRPr>
          </a:p>
        </p:txBody>
      </p:sp>
      <p:sp>
        <p:nvSpPr>
          <p:cNvPr id="7" name="object 7"/>
          <p:cNvSpPr txBox="1"/>
          <p:nvPr/>
        </p:nvSpPr>
        <p:spPr>
          <a:xfrm>
            <a:off x="1971751" y="3394581"/>
            <a:ext cx="2292222" cy="839740"/>
          </a:xfrm>
          <a:prstGeom prst="rect">
            <a:avLst/>
          </a:prstGeom>
        </p:spPr>
        <p:txBody>
          <a:bodyPr vert="horz" wrap="square" lIns="0" tIns="8659" rIns="0" bIns="0" rtlCol="0">
            <a:spAutoFit/>
          </a:bodyPr>
          <a:lstStyle/>
          <a:p>
            <a:pPr marL="8659" marR="3464">
              <a:spcBef>
                <a:spcPts val="68"/>
              </a:spcBef>
            </a:pPr>
            <a:r>
              <a:rPr b="1" spc="-7" dirty="0">
                <a:solidFill>
                  <a:srgbClr val="002403"/>
                </a:solidFill>
                <a:latin typeface="Century Gothic"/>
                <a:cs typeface="Century Gothic"/>
              </a:rPr>
              <a:t>Ensuring</a:t>
            </a:r>
            <a:r>
              <a:rPr b="1" spc="-61" dirty="0">
                <a:solidFill>
                  <a:srgbClr val="002403"/>
                </a:solidFill>
                <a:latin typeface="Century Gothic"/>
                <a:cs typeface="Century Gothic"/>
              </a:rPr>
              <a:t> </a:t>
            </a:r>
            <a:r>
              <a:rPr b="1" spc="-7" dirty="0">
                <a:solidFill>
                  <a:srgbClr val="002403"/>
                </a:solidFill>
                <a:latin typeface="Century Gothic"/>
                <a:cs typeface="Century Gothic"/>
              </a:rPr>
              <a:t>Sustainable </a:t>
            </a:r>
            <a:r>
              <a:rPr b="1" spc="-78" dirty="0">
                <a:solidFill>
                  <a:srgbClr val="002403"/>
                </a:solidFill>
                <a:latin typeface="Century Gothic"/>
                <a:cs typeface="Century Gothic"/>
              </a:rPr>
              <a:t>Economic</a:t>
            </a:r>
            <a:r>
              <a:rPr b="1" spc="-31" dirty="0">
                <a:solidFill>
                  <a:srgbClr val="002403"/>
                </a:solidFill>
                <a:latin typeface="Century Gothic"/>
                <a:cs typeface="Century Gothic"/>
              </a:rPr>
              <a:t> </a:t>
            </a:r>
            <a:r>
              <a:rPr b="1" spc="-48" dirty="0">
                <a:solidFill>
                  <a:srgbClr val="002403"/>
                </a:solidFill>
                <a:latin typeface="Century Gothic"/>
                <a:cs typeface="Century Gothic"/>
              </a:rPr>
              <a:t>Development</a:t>
            </a:r>
            <a:endParaRPr dirty="0">
              <a:latin typeface="Century Gothic"/>
              <a:cs typeface="Century Gothic"/>
            </a:endParaRPr>
          </a:p>
        </p:txBody>
      </p:sp>
      <p:sp>
        <p:nvSpPr>
          <p:cNvPr id="8" name="object 8"/>
          <p:cNvSpPr txBox="1"/>
          <p:nvPr/>
        </p:nvSpPr>
        <p:spPr>
          <a:xfrm>
            <a:off x="1971751" y="4277826"/>
            <a:ext cx="2549788" cy="839740"/>
          </a:xfrm>
          <a:prstGeom prst="rect">
            <a:avLst/>
          </a:prstGeom>
        </p:spPr>
        <p:txBody>
          <a:bodyPr vert="horz" wrap="square" lIns="0" tIns="8659" rIns="0" bIns="0" rtlCol="0">
            <a:spAutoFit/>
          </a:bodyPr>
          <a:lstStyle/>
          <a:p>
            <a:pPr marL="8659" marR="3464">
              <a:spcBef>
                <a:spcPts val="68"/>
              </a:spcBef>
            </a:pPr>
            <a:r>
              <a:rPr b="1" spc="-34" dirty="0">
                <a:solidFill>
                  <a:srgbClr val="002403"/>
                </a:solidFill>
                <a:latin typeface="Century Gothic"/>
                <a:cs typeface="Century Gothic"/>
              </a:rPr>
              <a:t>Improving</a:t>
            </a:r>
            <a:r>
              <a:rPr b="1" spc="-75" dirty="0">
                <a:solidFill>
                  <a:srgbClr val="002403"/>
                </a:solidFill>
                <a:latin typeface="Century Gothic"/>
                <a:cs typeface="Century Gothic"/>
              </a:rPr>
              <a:t> </a:t>
            </a:r>
            <a:r>
              <a:rPr b="1" spc="-14" dirty="0">
                <a:solidFill>
                  <a:srgbClr val="002403"/>
                </a:solidFill>
                <a:latin typeface="Century Gothic"/>
                <a:cs typeface="Century Gothic"/>
              </a:rPr>
              <a:t>Transportation </a:t>
            </a:r>
            <a:r>
              <a:rPr b="1" spc="-7" dirty="0">
                <a:solidFill>
                  <a:srgbClr val="002403"/>
                </a:solidFill>
                <a:latin typeface="Century Gothic"/>
                <a:cs typeface="Century Gothic"/>
              </a:rPr>
              <a:t>Opportunities</a:t>
            </a:r>
            <a:endParaRPr dirty="0">
              <a:latin typeface="Century Gothic"/>
              <a:cs typeface="Century Gothic"/>
            </a:endParaRPr>
          </a:p>
        </p:txBody>
      </p:sp>
      <p:sp>
        <p:nvSpPr>
          <p:cNvPr id="9" name="object 9"/>
          <p:cNvSpPr txBox="1"/>
          <p:nvPr/>
        </p:nvSpPr>
        <p:spPr>
          <a:xfrm>
            <a:off x="1986429" y="5185269"/>
            <a:ext cx="2535110" cy="839740"/>
          </a:xfrm>
          <a:prstGeom prst="rect">
            <a:avLst/>
          </a:prstGeom>
        </p:spPr>
        <p:txBody>
          <a:bodyPr vert="horz" wrap="square" lIns="0" tIns="8659" rIns="0" bIns="0" rtlCol="0">
            <a:spAutoFit/>
          </a:bodyPr>
          <a:lstStyle/>
          <a:p>
            <a:pPr marL="8659" marR="3464" algn="just">
              <a:spcBef>
                <a:spcPts val="68"/>
              </a:spcBef>
            </a:pPr>
            <a:r>
              <a:rPr b="1" spc="-34" dirty="0">
                <a:solidFill>
                  <a:srgbClr val="002403"/>
                </a:solidFill>
                <a:latin typeface="Century Gothic"/>
                <a:cs typeface="Century Gothic"/>
              </a:rPr>
              <a:t>Maintaining</a:t>
            </a:r>
            <a:r>
              <a:rPr b="1" dirty="0">
                <a:solidFill>
                  <a:srgbClr val="002403"/>
                </a:solidFill>
                <a:latin typeface="Century Gothic"/>
                <a:cs typeface="Century Gothic"/>
              </a:rPr>
              <a:t> </a:t>
            </a:r>
            <a:r>
              <a:rPr b="1" spc="-48" dirty="0">
                <a:solidFill>
                  <a:srgbClr val="002403"/>
                </a:solidFill>
                <a:latin typeface="Century Gothic"/>
                <a:cs typeface="Century Gothic"/>
              </a:rPr>
              <a:t>Greenbelt </a:t>
            </a:r>
            <a:r>
              <a:rPr b="1" spc="-147" dirty="0">
                <a:solidFill>
                  <a:srgbClr val="002403"/>
                </a:solidFill>
                <a:latin typeface="Century Gothic"/>
                <a:cs typeface="Century Gothic"/>
              </a:rPr>
              <a:t>as</a:t>
            </a:r>
            <a:r>
              <a:rPr b="1" spc="82" dirty="0">
                <a:solidFill>
                  <a:srgbClr val="002403"/>
                </a:solidFill>
                <a:latin typeface="Century Gothic"/>
                <a:cs typeface="Century Gothic"/>
              </a:rPr>
              <a:t> </a:t>
            </a:r>
            <a:r>
              <a:rPr b="1" spc="-153" dirty="0">
                <a:solidFill>
                  <a:srgbClr val="002403"/>
                </a:solidFill>
                <a:latin typeface="Century Gothic"/>
                <a:cs typeface="Century Gothic"/>
              </a:rPr>
              <a:t>an</a:t>
            </a:r>
            <a:r>
              <a:rPr b="1" spc="85" dirty="0">
                <a:solidFill>
                  <a:srgbClr val="002403"/>
                </a:solidFill>
                <a:latin typeface="Century Gothic"/>
                <a:cs typeface="Century Gothic"/>
              </a:rPr>
              <a:t> </a:t>
            </a:r>
            <a:r>
              <a:rPr b="1" spc="-7" dirty="0">
                <a:solidFill>
                  <a:srgbClr val="002403"/>
                </a:solidFill>
                <a:latin typeface="Century Gothic"/>
                <a:cs typeface="Century Gothic"/>
              </a:rPr>
              <a:t>Environmentally </a:t>
            </a:r>
            <a:r>
              <a:rPr b="1" spc="-48" dirty="0">
                <a:solidFill>
                  <a:srgbClr val="002403"/>
                </a:solidFill>
                <a:latin typeface="Century Gothic"/>
                <a:cs typeface="Century Gothic"/>
              </a:rPr>
              <a:t>Proactive</a:t>
            </a:r>
            <a:r>
              <a:rPr b="1" spc="-17" dirty="0">
                <a:solidFill>
                  <a:srgbClr val="002403"/>
                </a:solidFill>
                <a:latin typeface="Century Gothic"/>
                <a:cs typeface="Century Gothic"/>
              </a:rPr>
              <a:t> </a:t>
            </a:r>
            <a:r>
              <a:rPr b="1" spc="-7" dirty="0">
                <a:solidFill>
                  <a:srgbClr val="002403"/>
                </a:solidFill>
                <a:latin typeface="Century Gothic"/>
                <a:cs typeface="Century Gothic"/>
              </a:rPr>
              <a:t>Community</a:t>
            </a:r>
            <a:endParaRPr dirty="0">
              <a:latin typeface="Century Gothic"/>
              <a:cs typeface="Century Gothic"/>
            </a:endParaRPr>
          </a:p>
        </p:txBody>
      </p:sp>
      <p:sp>
        <p:nvSpPr>
          <p:cNvPr id="10" name="object 10"/>
          <p:cNvSpPr txBox="1"/>
          <p:nvPr/>
        </p:nvSpPr>
        <p:spPr>
          <a:xfrm>
            <a:off x="5354804" y="2676753"/>
            <a:ext cx="2587262" cy="562741"/>
          </a:xfrm>
          <a:prstGeom prst="rect">
            <a:avLst/>
          </a:prstGeom>
        </p:spPr>
        <p:txBody>
          <a:bodyPr vert="horz" wrap="square" lIns="0" tIns="8659" rIns="0" bIns="0" rtlCol="0">
            <a:spAutoFit/>
          </a:bodyPr>
          <a:lstStyle/>
          <a:p>
            <a:pPr marL="8659" marR="3464">
              <a:spcBef>
                <a:spcPts val="68"/>
              </a:spcBef>
            </a:pPr>
            <a:r>
              <a:rPr b="1" spc="-34" dirty="0">
                <a:solidFill>
                  <a:srgbClr val="002403"/>
                </a:solidFill>
                <a:latin typeface="Century Gothic"/>
                <a:cs typeface="Century Gothic"/>
              </a:rPr>
              <a:t>Improving</a:t>
            </a:r>
            <a:r>
              <a:rPr b="1" spc="-58" dirty="0">
                <a:solidFill>
                  <a:srgbClr val="002403"/>
                </a:solidFill>
                <a:latin typeface="Century Gothic"/>
                <a:cs typeface="Century Gothic"/>
              </a:rPr>
              <a:t> </a:t>
            </a:r>
            <a:r>
              <a:rPr b="1" spc="-72" dirty="0">
                <a:solidFill>
                  <a:srgbClr val="002403"/>
                </a:solidFill>
                <a:latin typeface="Century Gothic"/>
                <a:cs typeface="Century Gothic"/>
              </a:rPr>
              <a:t>and</a:t>
            </a:r>
            <a:r>
              <a:rPr b="1" spc="-48" dirty="0">
                <a:solidFill>
                  <a:srgbClr val="002403"/>
                </a:solidFill>
                <a:latin typeface="Century Gothic"/>
                <a:cs typeface="Century Gothic"/>
              </a:rPr>
              <a:t> Enhancing </a:t>
            </a:r>
            <a:r>
              <a:rPr b="1" spc="-37" dirty="0">
                <a:solidFill>
                  <a:srgbClr val="002403"/>
                </a:solidFill>
                <a:latin typeface="Century Gothic"/>
                <a:cs typeface="Century Gothic"/>
              </a:rPr>
              <a:t>Public</a:t>
            </a:r>
            <a:r>
              <a:rPr b="1" spc="-51" dirty="0">
                <a:solidFill>
                  <a:srgbClr val="002403"/>
                </a:solidFill>
                <a:latin typeface="Century Gothic"/>
                <a:cs typeface="Century Gothic"/>
              </a:rPr>
              <a:t> </a:t>
            </a:r>
            <a:r>
              <a:rPr b="1" spc="-7" dirty="0">
                <a:solidFill>
                  <a:srgbClr val="002403"/>
                </a:solidFill>
                <a:latin typeface="Century Gothic"/>
                <a:cs typeface="Century Gothic"/>
              </a:rPr>
              <a:t>Safety</a:t>
            </a:r>
            <a:endParaRPr dirty="0">
              <a:latin typeface="Century Gothic"/>
              <a:cs typeface="Century Gothic"/>
            </a:endParaRPr>
          </a:p>
        </p:txBody>
      </p:sp>
      <p:sp>
        <p:nvSpPr>
          <p:cNvPr id="11" name="object 11"/>
          <p:cNvSpPr txBox="1"/>
          <p:nvPr/>
        </p:nvSpPr>
        <p:spPr>
          <a:xfrm>
            <a:off x="5354804" y="3358204"/>
            <a:ext cx="3103396" cy="839740"/>
          </a:xfrm>
          <a:prstGeom prst="rect">
            <a:avLst/>
          </a:prstGeom>
        </p:spPr>
        <p:txBody>
          <a:bodyPr vert="horz" wrap="square" lIns="0" tIns="8659" rIns="0" bIns="0" rtlCol="0">
            <a:spAutoFit/>
          </a:bodyPr>
          <a:lstStyle/>
          <a:p>
            <a:pPr marL="8659" marR="3464">
              <a:spcBef>
                <a:spcPts val="68"/>
              </a:spcBef>
            </a:pPr>
            <a:r>
              <a:rPr b="1" spc="-20" dirty="0">
                <a:solidFill>
                  <a:srgbClr val="002403"/>
                </a:solidFill>
                <a:latin typeface="Century Gothic"/>
                <a:cs typeface="Century Gothic"/>
              </a:rPr>
              <a:t>Promoting</a:t>
            </a:r>
            <a:r>
              <a:rPr b="1" spc="-51" dirty="0">
                <a:solidFill>
                  <a:srgbClr val="002403"/>
                </a:solidFill>
                <a:latin typeface="Century Gothic"/>
                <a:cs typeface="Century Gothic"/>
              </a:rPr>
              <a:t> </a:t>
            </a:r>
            <a:r>
              <a:rPr b="1" spc="-31" dirty="0">
                <a:solidFill>
                  <a:srgbClr val="002403"/>
                </a:solidFill>
                <a:latin typeface="Century Gothic"/>
                <a:cs typeface="Century Gothic"/>
              </a:rPr>
              <a:t>Quality</a:t>
            </a:r>
            <a:r>
              <a:rPr b="1" spc="-51" dirty="0">
                <a:solidFill>
                  <a:srgbClr val="002403"/>
                </a:solidFill>
                <a:latin typeface="Century Gothic"/>
                <a:cs typeface="Century Gothic"/>
              </a:rPr>
              <a:t> </a:t>
            </a:r>
            <a:r>
              <a:rPr b="1" spc="-7" dirty="0">
                <a:solidFill>
                  <a:srgbClr val="002403"/>
                </a:solidFill>
                <a:latin typeface="Century Gothic"/>
                <a:cs typeface="Century Gothic"/>
              </a:rPr>
              <a:t>of</a:t>
            </a:r>
            <a:r>
              <a:rPr b="1" spc="-51" dirty="0">
                <a:solidFill>
                  <a:srgbClr val="002403"/>
                </a:solidFill>
                <a:latin typeface="Century Gothic"/>
                <a:cs typeface="Century Gothic"/>
              </a:rPr>
              <a:t> </a:t>
            </a:r>
            <a:r>
              <a:rPr b="1" spc="-14" dirty="0">
                <a:solidFill>
                  <a:srgbClr val="002403"/>
                </a:solidFill>
                <a:latin typeface="Century Gothic"/>
                <a:cs typeface="Century Gothic"/>
              </a:rPr>
              <a:t>Life, </a:t>
            </a:r>
            <a:r>
              <a:rPr b="1" spc="-31" dirty="0">
                <a:solidFill>
                  <a:srgbClr val="002403"/>
                </a:solidFill>
                <a:latin typeface="Century Gothic"/>
                <a:cs typeface="Century Gothic"/>
              </a:rPr>
              <a:t>Health</a:t>
            </a:r>
            <a:r>
              <a:rPr b="1" spc="-48" dirty="0">
                <a:solidFill>
                  <a:srgbClr val="002403"/>
                </a:solidFill>
                <a:latin typeface="Century Gothic"/>
                <a:cs typeface="Century Gothic"/>
              </a:rPr>
              <a:t> </a:t>
            </a:r>
            <a:r>
              <a:rPr b="1" spc="-72" dirty="0">
                <a:solidFill>
                  <a:srgbClr val="002403"/>
                </a:solidFill>
                <a:latin typeface="Century Gothic"/>
                <a:cs typeface="Century Gothic"/>
              </a:rPr>
              <a:t>and</a:t>
            </a:r>
            <a:r>
              <a:rPr b="1" spc="-89" dirty="0">
                <a:solidFill>
                  <a:srgbClr val="002403"/>
                </a:solidFill>
                <a:latin typeface="Century Gothic"/>
                <a:cs typeface="Century Gothic"/>
              </a:rPr>
              <a:t> </a:t>
            </a:r>
            <a:r>
              <a:rPr b="1" spc="-41" dirty="0">
                <a:solidFill>
                  <a:srgbClr val="002403"/>
                </a:solidFill>
                <a:latin typeface="Century Gothic"/>
                <a:cs typeface="Century Gothic"/>
              </a:rPr>
              <a:t>Wellbeing</a:t>
            </a:r>
            <a:r>
              <a:rPr b="1" spc="-44" dirty="0">
                <a:solidFill>
                  <a:srgbClr val="002403"/>
                </a:solidFill>
                <a:latin typeface="Century Gothic"/>
                <a:cs typeface="Century Gothic"/>
              </a:rPr>
              <a:t> </a:t>
            </a:r>
            <a:r>
              <a:rPr b="1" spc="-17" dirty="0">
                <a:solidFill>
                  <a:srgbClr val="002403"/>
                </a:solidFill>
                <a:latin typeface="Century Gothic"/>
                <a:cs typeface="Century Gothic"/>
              </a:rPr>
              <a:t>for </a:t>
            </a:r>
            <a:r>
              <a:rPr b="1" spc="-27" dirty="0">
                <a:solidFill>
                  <a:srgbClr val="002403"/>
                </a:solidFill>
                <a:latin typeface="Century Gothic"/>
                <a:cs typeface="Century Gothic"/>
              </a:rPr>
              <a:t>all</a:t>
            </a:r>
            <a:r>
              <a:rPr b="1" spc="-61" dirty="0">
                <a:solidFill>
                  <a:srgbClr val="002403"/>
                </a:solidFill>
                <a:latin typeface="Century Gothic"/>
                <a:cs typeface="Century Gothic"/>
              </a:rPr>
              <a:t> </a:t>
            </a:r>
            <a:r>
              <a:rPr b="1" spc="-7" dirty="0">
                <a:solidFill>
                  <a:srgbClr val="002403"/>
                </a:solidFill>
                <a:latin typeface="Century Gothic"/>
                <a:cs typeface="Century Gothic"/>
              </a:rPr>
              <a:t>Residents</a:t>
            </a:r>
            <a:endParaRPr dirty="0">
              <a:latin typeface="Century Gothic"/>
              <a:cs typeface="Century Gothic"/>
            </a:endParaRPr>
          </a:p>
        </p:txBody>
      </p:sp>
      <p:sp>
        <p:nvSpPr>
          <p:cNvPr id="12" name="object 12"/>
          <p:cNvSpPr txBox="1"/>
          <p:nvPr/>
        </p:nvSpPr>
        <p:spPr>
          <a:xfrm>
            <a:off x="5354804" y="4365301"/>
            <a:ext cx="3103396" cy="562741"/>
          </a:xfrm>
          <a:prstGeom prst="rect">
            <a:avLst/>
          </a:prstGeom>
        </p:spPr>
        <p:txBody>
          <a:bodyPr vert="horz" wrap="square" lIns="0" tIns="8659" rIns="0" bIns="0" rtlCol="0">
            <a:spAutoFit/>
          </a:bodyPr>
          <a:lstStyle/>
          <a:p>
            <a:pPr marL="8659" marR="3464">
              <a:spcBef>
                <a:spcPts val="68"/>
              </a:spcBef>
            </a:pPr>
            <a:r>
              <a:rPr b="1" spc="-31" dirty="0">
                <a:solidFill>
                  <a:srgbClr val="002403"/>
                </a:solidFill>
                <a:latin typeface="Century Gothic"/>
                <a:cs typeface="Century Gothic"/>
              </a:rPr>
              <a:t>Maintaining</a:t>
            </a:r>
            <a:r>
              <a:rPr b="1" spc="-51" dirty="0">
                <a:solidFill>
                  <a:srgbClr val="002403"/>
                </a:solidFill>
                <a:latin typeface="Century Gothic"/>
                <a:cs typeface="Century Gothic"/>
              </a:rPr>
              <a:t> </a:t>
            </a:r>
            <a:r>
              <a:rPr b="1" spc="-72" dirty="0">
                <a:solidFill>
                  <a:srgbClr val="002403"/>
                </a:solidFill>
                <a:latin typeface="Century Gothic"/>
                <a:cs typeface="Century Gothic"/>
              </a:rPr>
              <a:t>and</a:t>
            </a:r>
            <a:r>
              <a:rPr b="1" spc="-48" dirty="0">
                <a:solidFill>
                  <a:srgbClr val="002403"/>
                </a:solidFill>
                <a:latin typeface="Century Gothic"/>
                <a:cs typeface="Century Gothic"/>
              </a:rPr>
              <a:t> </a:t>
            </a:r>
            <a:r>
              <a:rPr b="1" spc="-20" dirty="0">
                <a:solidFill>
                  <a:srgbClr val="002403"/>
                </a:solidFill>
                <a:latin typeface="Century Gothic"/>
                <a:cs typeface="Century Gothic"/>
              </a:rPr>
              <a:t>Investing </a:t>
            </a:r>
            <a:r>
              <a:rPr b="1" dirty="0">
                <a:solidFill>
                  <a:srgbClr val="002403"/>
                </a:solidFill>
                <a:latin typeface="Century Gothic"/>
                <a:cs typeface="Century Gothic"/>
              </a:rPr>
              <a:t>in</a:t>
            </a:r>
            <a:r>
              <a:rPr b="1" spc="-61" dirty="0">
                <a:solidFill>
                  <a:srgbClr val="002403"/>
                </a:solidFill>
                <a:latin typeface="Century Gothic"/>
                <a:cs typeface="Century Gothic"/>
              </a:rPr>
              <a:t> </a:t>
            </a:r>
            <a:r>
              <a:rPr b="1" spc="-7" dirty="0">
                <a:solidFill>
                  <a:srgbClr val="002403"/>
                </a:solidFill>
                <a:latin typeface="Century Gothic"/>
                <a:cs typeface="Century Gothic"/>
              </a:rPr>
              <a:t>Infrastructure</a:t>
            </a:r>
            <a:endParaRPr dirty="0">
              <a:latin typeface="Century Gothic"/>
              <a:cs typeface="Century Gothic"/>
            </a:endParaRPr>
          </a:p>
        </p:txBody>
      </p:sp>
      <p:sp>
        <p:nvSpPr>
          <p:cNvPr id="13" name="object 13"/>
          <p:cNvSpPr txBox="1"/>
          <p:nvPr/>
        </p:nvSpPr>
        <p:spPr>
          <a:xfrm>
            <a:off x="5332028" y="5265854"/>
            <a:ext cx="3103396" cy="562741"/>
          </a:xfrm>
          <a:prstGeom prst="rect">
            <a:avLst/>
          </a:prstGeom>
        </p:spPr>
        <p:txBody>
          <a:bodyPr vert="horz" wrap="square" lIns="0" tIns="8659" rIns="0" bIns="0" rtlCol="0">
            <a:spAutoFit/>
          </a:bodyPr>
          <a:lstStyle/>
          <a:p>
            <a:pPr marL="8659" marR="3464">
              <a:spcBef>
                <a:spcPts val="68"/>
              </a:spcBef>
            </a:pPr>
            <a:r>
              <a:rPr b="1" spc="-17" dirty="0">
                <a:solidFill>
                  <a:srgbClr val="002403"/>
                </a:solidFill>
                <a:latin typeface="Century Gothic"/>
                <a:cs typeface="Century Gothic"/>
              </a:rPr>
              <a:t>Supporting</a:t>
            </a:r>
            <a:r>
              <a:rPr b="1" spc="-41" dirty="0">
                <a:solidFill>
                  <a:srgbClr val="002403"/>
                </a:solidFill>
                <a:latin typeface="Century Gothic"/>
                <a:cs typeface="Century Gothic"/>
              </a:rPr>
              <a:t> </a:t>
            </a:r>
            <a:r>
              <a:rPr b="1" spc="-7" dirty="0">
                <a:solidFill>
                  <a:srgbClr val="002403"/>
                </a:solidFill>
                <a:latin typeface="Century Gothic"/>
                <a:cs typeface="Century Gothic"/>
              </a:rPr>
              <a:t>Equity</a:t>
            </a:r>
            <a:r>
              <a:rPr b="1" spc="-41" dirty="0">
                <a:solidFill>
                  <a:srgbClr val="002403"/>
                </a:solidFill>
                <a:latin typeface="Century Gothic"/>
                <a:cs typeface="Century Gothic"/>
              </a:rPr>
              <a:t> </a:t>
            </a:r>
            <a:r>
              <a:rPr b="1" spc="-17" dirty="0">
                <a:solidFill>
                  <a:srgbClr val="002403"/>
                </a:solidFill>
                <a:latin typeface="Century Gothic"/>
                <a:cs typeface="Century Gothic"/>
              </a:rPr>
              <a:t>and </a:t>
            </a:r>
            <a:r>
              <a:rPr b="1" spc="-31" dirty="0">
                <a:solidFill>
                  <a:srgbClr val="002403"/>
                </a:solidFill>
                <a:latin typeface="Century Gothic"/>
                <a:cs typeface="Century Gothic"/>
              </a:rPr>
              <a:t>Inclusion</a:t>
            </a:r>
            <a:r>
              <a:rPr b="1" spc="-24" dirty="0">
                <a:solidFill>
                  <a:srgbClr val="002403"/>
                </a:solidFill>
                <a:latin typeface="Century Gothic"/>
                <a:cs typeface="Century Gothic"/>
              </a:rPr>
              <a:t> </a:t>
            </a:r>
            <a:r>
              <a:rPr b="1" dirty="0">
                <a:solidFill>
                  <a:srgbClr val="002403"/>
                </a:solidFill>
                <a:latin typeface="Century Gothic"/>
                <a:cs typeface="Century Gothic"/>
              </a:rPr>
              <a:t>within</a:t>
            </a:r>
            <a:r>
              <a:rPr b="1" spc="-24" dirty="0">
                <a:solidFill>
                  <a:srgbClr val="002403"/>
                </a:solidFill>
                <a:latin typeface="Century Gothic"/>
                <a:cs typeface="Century Gothic"/>
              </a:rPr>
              <a:t> </a:t>
            </a:r>
            <a:r>
              <a:rPr b="1" spc="-48" dirty="0">
                <a:solidFill>
                  <a:srgbClr val="002403"/>
                </a:solidFill>
                <a:latin typeface="Century Gothic"/>
                <a:cs typeface="Century Gothic"/>
              </a:rPr>
              <a:t>Greenbelt</a:t>
            </a:r>
            <a:endParaRPr dirty="0">
              <a:latin typeface="Century Gothic"/>
              <a:cs typeface="Century Gothic"/>
            </a:endParaRPr>
          </a:p>
        </p:txBody>
      </p:sp>
      <p:pic>
        <p:nvPicPr>
          <p:cNvPr id="14" name="object 14"/>
          <p:cNvPicPr/>
          <p:nvPr/>
        </p:nvPicPr>
        <p:blipFill>
          <a:blip r:embed="rId3" cstate="print"/>
          <a:stretch>
            <a:fillRect/>
          </a:stretch>
        </p:blipFill>
        <p:spPr>
          <a:xfrm>
            <a:off x="1143000" y="2670410"/>
            <a:ext cx="343454" cy="343454"/>
          </a:xfrm>
          <a:prstGeom prst="rect">
            <a:avLst/>
          </a:prstGeom>
        </p:spPr>
      </p:pic>
      <p:grpSp>
        <p:nvGrpSpPr>
          <p:cNvPr id="15" name="object 15"/>
          <p:cNvGrpSpPr/>
          <p:nvPr/>
        </p:nvGrpSpPr>
        <p:grpSpPr>
          <a:xfrm>
            <a:off x="1180605" y="4503663"/>
            <a:ext cx="343766" cy="343766"/>
            <a:chOff x="475485" y="5804525"/>
            <a:chExt cx="504190" cy="504190"/>
          </a:xfrm>
        </p:grpSpPr>
        <p:sp>
          <p:nvSpPr>
            <p:cNvPr id="16" name="object 16"/>
            <p:cNvSpPr/>
            <p:nvPr/>
          </p:nvSpPr>
          <p:spPr>
            <a:xfrm>
              <a:off x="481255" y="5887230"/>
              <a:ext cx="492759" cy="292735"/>
            </a:xfrm>
            <a:custGeom>
              <a:avLst/>
              <a:gdLst/>
              <a:ahLst/>
              <a:cxnLst/>
              <a:rect l="l" t="t" r="r" b="b"/>
              <a:pathLst>
                <a:path w="492759" h="292735">
                  <a:moveTo>
                    <a:pt x="446049" y="0"/>
                  </a:moveTo>
                  <a:lnTo>
                    <a:pt x="46139" y="0"/>
                  </a:lnTo>
                  <a:lnTo>
                    <a:pt x="28182" y="3626"/>
                  </a:lnTo>
                  <a:lnTo>
                    <a:pt x="13515" y="13515"/>
                  </a:lnTo>
                  <a:lnTo>
                    <a:pt x="3626" y="28182"/>
                  </a:lnTo>
                  <a:lnTo>
                    <a:pt x="0" y="46139"/>
                  </a:lnTo>
                  <a:lnTo>
                    <a:pt x="0" y="269163"/>
                  </a:lnTo>
                  <a:lnTo>
                    <a:pt x="1812" y="278148"/>
                  </a:lnTo>
                  <a:lnTo>
                    <a:pt x="6756" y="285483"/>
                  </a:lnTo>
                  <a:lnTo>
                    <a:pt x="14091" y="290427"/>
                  </a:lnTo>
                  <a:lnTo>
                    <a:pt x="23075" y="292239"/>
                  </a:lnTo>
                  <a:lnTo>
                    <a:pt x="469125" y="292239"/>
                  </a:lnTo>
                  <a:lnTo>
                    <a:pt x="478102" y="290427"/>
                  </a:lnTo>
                  <a:lnTo>
                    <a:pt x="485433" y="285483"/>
                  </a:lnTo>
                  <a:lnTo>
                    <a:pt x="490376" y="278148"/>
                  </a:lnTo>
                  <a:lnTo>
                    <a:pt x="492188" y="269163"/>
                  </a:lnTo>
                  <a:lnTo>
                    <a:pt x="492188" y="46139"/>
                  </a:lnTo>
                  <a:lnTo>
                    <a:pt x="488561" y="28182"/>
                  </a:lnTo>
                  <a:lnTo>
                    <a:pt x="478672" y="13515"/>
                  </a:lnTo>
                  <a:lnTo>
                    <a:pt x="464006" y="3626"/>
                  </a:lnTo>
                  <a:lnTo>
                    <a:pt x="446049" y="0"/>
                  </a:lnTo>
                  <a:close/>
                </a:path>
              </a:pathLst>
            </a:custGeom>
            <a:solidFill>
              <a:srgbClr val="60BFB2"/>
            </a:solidFill>
          </p:spPr>
          <p:txBody>
            <a:bodyPr wrap="square" lIns="0" tIns="0" rIns="0" bIns="0" rtlCol="0"/>
            <a:lstStyle/>
            <a:p>
              <a:endParaRPr sz="2000"/>
            </a:p>
          </p:txBody>
        </p:sp>
        <p:sp>
          <p:nvSpPr>
            <p:cNvPr id="17" name="object 17"/>
            <p:cNvSpPr/>
            <p:nvPr/>
          </p:nvSpPr>
          <p:spPr>
            <a:xfrm>
              <a:off x="481267" y="5887230"/>
              <a:ext cx="454025" cy="246379"/>
            </a:xfrm>
            <a:custGeom>
              <a:avLst/>
              <a:gdLst/>
              <a:ahLst/>
              <a:cxnLst/>
              <a:rect l="l" t="t" r="r" b="b"/>
              <a:pathLst>
                <a:path w="454025" h="246379">
                  <a:moveTo>
                    <a:pt x="407581" y="0"/>
                  </a:moveTo>
                  <a:lnTo>
                    <a:pt x="46151" y="0"/>
                  </a:lnTo>
                  <a:lnTo>
                    <a:pt x="28187" y="3626"/>
                  </a:lnTo>
                  <a:lnTo>
                    <a:pt x="13517" y="13515"/>
                  </a:lnTo>
                  <a:lnTo>
                    <a:pt x="3626" y="28182"/>
                  </a:lnTo>
                  <a:lnTo>
                    <a:pt x="0" y="46139"/>
                  </a:lnTo>
                  <a:lnTo>
                    <a:pt x="0" y="246100"/>
                  </a:lnTo>
                  <a:lnTo>
                    <a:pt x="453720" y="246100"/>
                  </a:lnTo>
                  <a:lnTo>
                    <a:pt x="453720" y="46139"/>
                  </a:lnTo>
                  <a:lnTo>
                    <a:pt x="450093" y="28182"/>
                  </a:lnTo>
                  <a:lnTo>
                    <a:pt x="440204" y="13515"/>
                  </a:lnTo>
                  <a:lnTo>
                    <a:pt x="425538" y="3626"/>
                  </a:lnTo>
                  <a:lnTo>
                    <a:pt x="407581" y="0"/>
                  </a:lnTo>
                  <a:close/>
                </a:path>
              </a:pathLst>
            </a:custGeom>
            <a:solidFill>
              <a:srgbClr val="FFFFFF"/>
            </a:solidFill>
          </p:spPr>
          <p:txBody>
            <a:bodyPr wrap="square" lIns="0" tIns="0" rIns="0" bIns="0" rtlCol="0"/>
            <a:lstStyle/>
            <a:p>
              <a:endParaRPr sz="2000"/>
            </a:p>
          </p:txBody>
        </p:sp>
        <p:sp>
          <p:nvSpPr>
            <p:cNvPr id="18" name="object 18"/>
            <p:cNvSpPr/>
            <p:nvPr/>
          </p:nvSpPr>
          <p:spPr>
            <a:xfrm>
              <a:off x="475485" y="5881472"/>
              <a:ext cx="504190" cy="304165"/>
            </a:xfrm>
            <a:custGeom>
              <a:avLst/>
              <a:gdLst/>
              <a:ahLst/>
              <a:cxnLst/>
              <a:rect l="l" t="t" r="r" b="b"/>
              <a:pathLst>
                <a:path w="504190" h="304164">
                  <a:moveTo>
                    <a:pt x="451815" y="0"/>
                  </a:moveTo>
                  <a:lnTo>
                    <a:pt x="51917" y="0"/>
                  </a:lnTo>
                  <a:lnTo>
                    <a:pt x="31728" y="4086"/>
                  </a:lnTo>
                  <a:lnTo>
                    <a:pt x="15224" y="15222"/>
                  </a:lnTo>
                  <a:lnTo>
                    <a:pt x="4086" y="31723"/>
                  </a:lnTo>
                  <a:lnTo>
                    <a:pt x="0" y="51904"/>
                  </a:lnTo>
                  <a:lnTo>
                    <a:pt x="0" y="274929"/>
                  </a:lnTo>
                  <a:lnTo>
                    <a:pt x="2270" y="286144"/>
                  </a:lnTo>
                  <a:lnTo>
                    <a:pt x="8458" y="295313"/>
                  </a:lnTo>
                  <a:lnTo>
                    <a:pt x="17627" y="301500"/>
                  </a:lnTo>
                  <a:lnTo>
                    <a:pt x="28841" y="303771"/>
                  </a:lnTo>
                  <a:lnTo>
                    <a:pt x="474891" y="303771"/>
                  </a:lnTo>
                  <a:lnTo>
                    <a:pt x="486105" y="301500"/>
                  </a:lnTo>
                  <a:lnTo>
                    <a:pt x="495274" y="295313"/>
                  </a:lnTo>
                  <a:lnTo>
                    <a:pt x="497348" y="292239"/>
                  </a:lnTo>
                  <a:lnTo>
                    <a:pt x="19304" y="292239"/>
                  </a:lnTo>
                  <a:lnTo>
                    <a:pt x="11544" y="284467"/>
                  </a:lnTo>
                  <a:lnTo>
                    <a:pt x="11544" y="51904"/>
                  </a:lnTo>
                  <a:lnTo>
                    <a:pt x="14721" y="36209"/>
                  </a:lnTo>
                  <a:lnTo>
                    <a:pt x="23382" y="23374"/>
                  </a:lnTo>
                  <a:lnTo>
                    <a:pt x="36217" y="14710"/>
                  </a:lnTo>
                  <a:lnTo>
                    <a:pt x="51917" y="11531"/>
                  </a:lnTo>
                  <a:lnTo>
                    <a:pt x="483038" y="11531"/>
                  </a:lnTo>
                  <a:lnTo>
                    <a:pt x="472003" y="4086"/>
                  </a:lnTo>
                  <a:lnTo>
                    <a:pt x="451815" y="0"/>
                  </a:lnTo>
                  <a:close/>
                </a:path>
                <a:path w="504190" h="304164">
                  <a:moveTo>
                    <a:pt x="483038" y="11531"/>
                  </a:moveTo>
                  <a:lnTo>
                    <a:pt x="451815" y="11531"/>
                  </a:lnTo>
                  <a:lnTo>
                    <a:pt x="467515" y="14710"/>
                  </a:lnTo>
                  <a:lnTo>
                    <a:pt x="480350" y="23374"/>
                  </a:lnTo>
                  <a:lnTo>
                    <a:pt x="489010" y="36209"/>
                  </a:lnTo>
                  <a:lnTo>
                    <a:pt x="492188" y="51904"/>
                  </a:lnTo>
                  <a:lnTo>
                    <a:pt x="492188" y="284467"/>
                  </a:lnTo>
                  <a:lnTo>
                    <a:pt x="484428" y="292239"/>
                  </a:lnTo>
                  <a:lnTo>
                    <a:pt x="497348" y="292239"/>
                  </a:lnTo>
                  <a:lnTo>
                    <a:pt x="501462" y="286144"/>
                  </a:lnTo>
                  <a:lnTo>
                    <a:pt x="503732" y="274929"/>
                  </a:lnTo>
                  <a:lnTo>
                    <a:pt x="503732" y="51904"/>
                  </a:lnTo>
                  <a:lnTo>
                    <a:pt x="499646" y="31723"/>
                  </a:lnTo>
                  <a:lnTo>
                    <a:pt x="488508" y="15222"/>
                  </a:lnTo>
                  <a:lnTo>
                    <a:pt x="483038" y="11531"/>
                  </a:lnTo>
                  <a:close/>
                </a:path>
              </a:pathLst>
            </a:custGeom>
            <a:solidFill>
              <a:srgbClr val="002403"/>
            </a:solidFill>
          </p:spPr>
          <p:txBody>
            <a:bodyPr wrap="square" lIns="0" tIns="0" rIns="0" bIns="0" rtlCol="0"/>
            <a:lstStyle/>
            <a:p>
              <a:endParaRPr sz="2000"/>
            </a:p>
          </p:txBody>
        </p:sp>
        <p:sp>
          <p:nvSpPr>
            <p:cNvPr id="19" name="object 19"/>
            <p:cNvSpPr/>
            <p:nvPr/>
          </p:nvSpPr>
          <p:spPr>
            <a:xfrm>
              <a:off x="911923" y="6094874"/>
              <a:ext cx="61594" cy="38735"/>
            </a:xfrm>
            <a:custGeom>
              <a:avLst/>
              <a:gdLst/>
              <a:ahLst/>
              <a:cxnLst/>
              <a:rect l="l" t="t" r="r" b="b"/>
              <a:pathLst>
                <a:path w="61594" h="38735">
                  <a:moveTo>
                    <a:pt x="61518" y="0"/>
                  </a:moveTo>
                  <a:lnTo>
                    <a:pt x="0" y="0"/>
                  </a:lnTo>
                  <a:lnTo>
                    <a:pt x="23075" y="38455"/>
                  </a:lnTo>
                  <a:lnTo>
                    <a:pt x="61518" y="38455"/>
                  </a:lnTo>
                  <a:lnTo>
                    <a:pt x="61518" y="0"/>
                  </a:lnTo>
                  <a:close/>
                </a:path>
              </a:pathLst>
            </a:custGeom>
            <a:solidFill>
              <a:srgbClr val="FFFFFF"/>
            </a:solidFill>
          </p:spPr>
          <p:txBody>
            <a:bodyPr wrap="square" lIns="0" tIns="0" rIns="0" bIns="0" rtlCol="0"/>
            <a:lstStyle/>
            <a:p>
              <a:endParaRPr sz="2000"/>
            </a:p>
          </p:txBody>
        </p:sp>
        <p:sp>
          <p:nvSpPr>
            <p:cNvPr id="20" name="object 20"/>
            <p:cNvSpPr/>
            <p:nvPr/>
          </p:nvSpPr>
          <p:spPr>
            <a:xfrm>
              <a:off x="905883" y="6089107"/>
              <a:ext cx="73660" cy="50165"/>
            </a:xfrm>
            <a:custGeom>
              <a:avLst/>
              <a:gdLst/>
              <a:ahLst/>
              <a:cxnLst/>
              <a:rect l="l" t="t" r="r" b="b"/>
              <a:pathLst>
                <a:path w="73659" h="50164">
                  <a:moveTo>
                    <a:pt x="70751" y="0"/>
                  </a:moveTo>
                  <a:lnTo>
                    <a:pt x="3962" y="0"/>
                  </a:lnTo>
                  <a:lnTo>
                    <a:pt x="2044" y="1117"/>
                  </a:lnTo>
                  <a:lnTo>
                    <a:pt x="0" y="4737"/>
                  </a:lnTo>
                  <a:lnTo>
                    <a:pt x="25" y="6959"/>
                  </a:lnTo>
                  <a:lnTo>
                    <a:pt x="25209" y="48920"/>
                  </a:lnTo>
                  <a:lnTo>
                    <a:pt x="27089" y="49987"/>
                  </a:lnTo>
                  <a:lnTo>
                    <a:pt x="70751" y="49987"/>
                  </a:lnTo>
                  <a:lnTo>
                    <a:pt x="73329" y="47409"/>
                  </a:lnTo>
                  <a:lnTo>
                    <a:pt x="73329" y="38455"/>
                  </a:lnTo>
                  <a:lnTo>
                    <a:pt x="32385" y="38455"/>
                  </a:lnTo>
                  <a:lnTo>
                    <a:pt x="16230" y="11531"/>
                  </a:lnTo>
                  <a:lnTo>
                    <a:pt x="73329" y="11531"/>
                  </a:lnTo>
                  <a:lnTo>
                    <a:pt x="73329" y="2578"/>
                  </a:lnTo>
                  <a:lnTo>
                    <a:pt x="70751" y="0"/>
                  </a:lnTo>
                  <a:close/>
                </a:path>
                <a:path w="73659" h="50164">
                  <a:moveTo>
                    <a:pt x="73329" y="11531"/>
                  </a:moveTo>
                  <a:lnTo>
                    <a:pt x="61798" y="11531"/>
                  </a:lnTo>
                  <a:lnTo>
                    <a:pt x="61798" y="38455"/>
                  </a:lnTo>
                  <a:lnTo>
                    <a:pt x="73329" y="38455"/>
                  </a:lnTo>
                  <a:lnTo>
                    <a:pt x="73329" y="11531"/>
                  </a:lnTo>
                  <a:close/>
                </a:path>
              </a:pathLst>
            </a:custGeom>
            <a:solidFill>
              <a:srgbClr val="002403"/>
            </a:solidFill>
          </p:spPr>
          <p:txBody>
            <a:bodyPr wrap="square" lIns="0" tIns="0" rIns="0" bIns="0" rtlCol="0"/>
            <a:lstStyle/>
            <a:p>
              <a:endParaRPr sz="2000"/>
            </a:p>
          </p:txBody>
        </p:sp>
        <p:sp>
          <p:nvSpPr>
            <p:cNvPr id="21" name="object 21"/>
            <p:cNvSpPr/>
            <p:nvPr/>
          </p:nvSpPr>
          <p:spPr>
            <a:xfrm>
              <a:off x="481270" y="6094872"/>
              <a:ext cx="46355" cy="38735"/>
            </a:xfrm>
            <a:custGeom>
              <a:avLst/>
              <a:gdLst/>
              <a:ahLst/>
              <a:cxnLst/>
              <a:rect l="l" t="t" r="r" b="b"/>
              <a:pathLst>
                <a:path w="46354" h="38735">
                  <a:moveTo>
                    <a:pt x="42684" y="0"/>
                  </a:moveTo>
                  <a:lnTo>
                    <a:pt x="0" y="0"/>
                  </a:lnTo>
                  <a:lnTo>
                    <a:pt x="0" y="38455"/>
                  </a:lnTo>
                  <a:lnTo>
                    <a:pt x="42684" y="38455"/>
                  </a:lnTo>
                  <a:lnTo>
                    <a:pt x="46126" y="35013"/>
                  </a:lnTo>
                  <a:lnTo>
                    <a:pt x="46126" y="3441"/>
                  </a:lnTo>
                  <a:lnTo>
                    <a:pt x="42684" y="0"/>
                  </a:lnTo>
                  <a:close/>
                </a:path>
              </a:pathLst>
            </a:custGeom>
            <a:solidFill>
              <a:srgbClr val="FFFFFF"/>
            </a:solidFill>
          </p:spPr>
          <p:txBody>
            <a:bodyPr wrap="square" lIns="0" tIns="0" rIns="0" bIns="0" rtlCol="0"/>
            <a:lstStyle/>
            <a:p>
              <a:endParaRPr sz="2000"/>
            </a:p>
          </p:txBody>
        </p:sp>
        <p:sp>
          <p:nvSpPr>
            <p:cNvPr id="22" name="object 22"/>
            <p:cNvSpPr/>
            <p:nvPr/>
          </p:nvSpPr>
          <p:spPr>
            <a:xfrm>
              <a:off x="475503" y="6089107"/>
              <a:ext cx="57785" cy="50165"/>
            </a:xfrm>
            <a:custGeom>
              <a:avLst/>
              <a:gdLst/>
              <a:ahLst/>
              <a:cxnLst/>
              <a:rect l="l" t="t" r="r" b="b"/>
              <a:pathLst>
                <a:path w="57784" h="50164">
                  <a:moveTo>
                    <a:pt x="51625" y="0"/>
                  </a:moveTo>
                  <a:lnTo>
                    <a:pt x="2578" y="0"/>
                  </a:lnTo>
                  <a:lnTo>
                    <a:pt x="0" y="2578"/>
                  </a:lnTo>
                  <a:lnTo>
                    <a:pt x="0" y="47409"/>
                  </a:lnTo>
                  <a:lnTo>
                    <a:pt x="2578" y="49987"/>
                  </a:lnTo>
                  <a:lnTo>
                    <a:pt x="51625" y="49987"/>
                  </a:lnTo>
                  <a:lnTo>
                    <a:pt x="57670" y="43954"/>
                  </a:lnTo>
                  <a:lnTo>
                    <a:pt x="57670" y="38455"/>
                  </a:lnTo>
                  <a:lnTo>
                    <a:pt x="11531" y="38455"/>
                  </a:lnTo>
                  <a:lnTo>
                    <a:pt x="11531" y="11531"/>
                  </a:lnTo>
                  <a:lnTo>
                    <a:pt x="57670" y="11531"/>
                  </a:lnTo>
                  <a:lnTo>
                    <a:pt x="57670" y="6032"/>
                  </a:lnTo>
                  <a:lnTo>
                    <a:pt x="51625" y="0"/>
                  </a:lnTo>
                  <a:close/>
                </a:path>
                <a:path w="57784" h="50164">
                  <a:moveTo>
                    <a:pt x="57670" y="11531"/>
                  </a:moveTo>
                  <a:lnTo>
                    <a:pt x="45262" y="11531"/>
                  </a:lnTo>
                  <a:lnTo>
                    <a:pt x="46126" y="12395"/>
                  </a:lnTo>
                  <a:lnTo>
                    <a:pt x="46126" y="37591"/>
                  </a:lnTo>
                  <a:lnTo>
                    <a:pt x="45262" y="38455"/>
                  </a:lnTo>
                  <a:lnTo>
                    <a:pt x="57670" y="38455"/>
                  </a:lnTo>
                  <a:lnTo>
                    <a:pt x="57670" y="11531"/>
                  </a:lnTo>
                  <a:close/>
                </a:path>
              </a:pathLst>
            </a:custGeom>
            <a:solidFill>
              <a:srgbClr val="002403"/>
            </a:solidFill>
          </p:spPr>
          <p:txBody>
            <a:bodyPr wrap="square" lIns="0" tIns="0" rIns="0" bIns="0" rtlCol="0"/>
            <a:lstStyle/>
            <a:p>
              <a:endParaRPr sz="2000"/>
            </a:p>
          </p:txBody>
        </p:sp>
        <p:sp>
          <p:nvSpPr>
            <p:cNvPr id="23" name="object 23"/>
            <p:cNvSpPr/>
            <p:nvPr/>
          </p:nvSpPr>
          <p:spPr>
            <a:xfrm>
              <a:off x="542796" y="6133331"/>
              <a:ext cx="92710" cy="92710"/>
            </a:xfrm>
            <a:custGeom>
              <a:avLst/>
              <a:gdLst/>
              <a:ahLst/>
              <a:cxnLst/>
              <a:rect l="l" t="t" r="r" b="b"/>
              <a:pathLst>
                <a:path w="92709" h="92710">
                  <a:moveTo>
                    <a:pt x="46151" y="0"/>
                  </a:moveTo>
                  <a:lnTo>
                    <a:pt x="28187" y="3624"/>
                  </a:lnTo>
                  <a:lnTo>
                    <a:pt x="13517" y="13511"/>
                  </a:lnTo>
                  <a:lnTo>
                    <a:pt x="3626" y="28176"/>
                  </a:lnTo>
                  <a:lnTo>
                    <a:pt x="0" y="46139"/>
                  </a:lnTo>
                  <a:lnTo>
                    <a:pt x="3626" y="64101"/>
                  </a:lnTo>
                  <a:lnTo>
                    <a:pt x="13517" y="78766"/>
                  </a:lnTo>
                  <a:lnTo>
                    <a:pt x="28187" y="88653"/>
                  </a:lnTo>
                  <a:lnTo>
                    <a:pt x="46151" y="92278"/>
                  </a:lnTo>
                  <a:lnTo>
                    <a:pt x="64114" y="88653"/>
                  </a:lnTo>
                  <a:lnTo>
                    <a:pt x="78779" y="78766"/>
                  </a:lnTo>
                  <a:lnTo>
                    <a:pt x="88666" y="64101"/>
                  </a:lnTo>
                  <a:lnTo>
                    <a:pt x="92290" y="46139"/>
                  </a:lnTo>
                  <a:lnTo>
                    <a:pt x="88666" y="28176"/>
                  </a:lnTo>
                  <a:lnTo>
                    <a:pt x="78779" y="13511"/>
                  </a:lnTo>
                  <a:lnTo>
                    <a:pt x="64114" y="3624"/>
                  </a:lnTo>
                  <a:lnTo>
                    <a:pt x="46151" y="0"/>
                  </a:lnTo>
                  <a:close/>
                </a:path>
              </a:pathLst>
            </a:custGeom>
            <a:solidFill>
              <a:srgbClr val="FFFFFF"/>
            </a:solidFill>
          </p:spPr>
          <p:txBody>
            <a:bodyPr wrap="square" lIns="0" tIns="0" rIns="0" bIns="0" rtlCol="0"/>
            <a:lstStyle/>
            <a:p>
              <a:endParaRPr sz="2000"/>
            </a:p>
          </p:txBody>
        </p:sp>
        <p:sp>
          <p:nvSpPr>
            <p:cNvPr id="24" name="object 24"/>
            <p:cNvSpPr/>
            <p:nvPr/>
          </p:nvSpPr>
          <p:spPr>
            <a:xfrm>
              <a:off x="537039" y="6127564"/>
              <a:ext cx="104139" cy="104139"/>
            </a:xfrm>
            <a:custGeom>
              <a:avLst/>
              <a:gdLst/>
              <a:ahLst/>
              <a:cxnLst/>
              <a:rect l="l" t="t" r="r" b="b"/>
              <a:pathLst>
                <a:path w="104140" h="104139">
                  <a:moveTo>
                    <a:pt x="51904" y="0"/>
                  </a:moveTo>
                  <a:lnTo>
                    <a:pt x="31718" y="4084"/>
                  </a:lnTo>
                  <a:lnTo>
                    <a:pt x="15217" y="15217"/>
                  </a:lnTo>
                  <a:lnTo>
                    <a:pt x="4084" y="31718"/>
                  </a:lnTo>
                  <a:lnTo>
                    <a:pt x="0" y="51904"/>
                  </a:lnTo>
                  <a:lnTo>
                    <a:pt x="4084" y="72093"/>
                  </a:lnTo>
                  <a:lnTo>
                    <a:pt x="15217" y="88598"/>
                  </a:lnTo>
                  <a:lnTo>
                    <a:pt x="31718" y="99735"/>
                  </a:lnTo>
                  <a:lnTo>
                    <a:pt x="51904" y="103822"/>
                  </a:lnTo>
                  <a:lnTo>
                    <a:pt x="72091" y="99735"/>
                  </a:lnTo>
                  <a:lnTo>
                    <a:pt x="83121" y="92290"/>
                  </a:lnTo>
                  <a:lnTo>
                    <a:pt x="51904" y="92290"/>
                  </a:lnTo>
                  <a:lnTo>
                    <a:pt x="36204" y="89113"/>
                  </a:lnTo>
                  <a:lnTo>
                    <a:pt x="23369" y="80451"/>
                  </a:lnTo>
                  <a:lnTo>
                    <a:pt x="14709" y="67612"/>
                  </a:lnTo>
                  <a:lnTo>
                    <a:pt x="11531" y="51904"/>
                  </a:lnTo>
                  <a:lnTo>
                    <a:pt x="14709" y="36204"/>
                  </a:lnTo>
                  <a:lnTo>
                    <a:pt x="23369" y="23369"/>
                  </a:lnTo>
                  <a:lnTo>
                    <a:pt x="36204" y="14709"/>
                  </a:lnTo>
                  <a:lnTo>
                    <a:pt x="51904" y="11531"/>
                  </a:lnTo>
                  <a:lnTo>
                    <a:pt x="83128" y="11531"/>
                  </a:lnTo>
                  <a:lnTo>
                    <a:pt x="72091" y="4084"/>
                  </a:lnTo>
                  <a:lnTo>
                    <a:pt x="51904" y="0"/>
                  </a:lnTo>
                  <a:close/>
                </a:path>
                <a:path w="104140" h="104139">
                  <a:moveTo>
                    <a:pt x="83128" y="11531"/>
                  </a:moveTo>
                  <a:lnTo>
                    <a:pt x="51904" y="11531"/>
                  </a:lnTo>
                  <a:lnTo>
                    <a:pt x="67605" y="14709"/>
                  </a:lnTo>
                  <a:lnTo>
                    <a:pt x="80440" y="23369"/>
                  </a:lnTo>
                  <a:lnTo>
                    <a:pt x="89100" y="36204"/>
                  </a:lnTo>
                  <a:lnTo>
                    <a:pt x="92278" y="51904"/>
                  </a:lnTo>
                  <a:lnTo>
                    <a:pt x="89100" y="67612"/>
                  </a:lnTo>
                  <a:lnTo>
                    <a:pt x="80440" y="80451"/>
                  </a:lnTo>
                  <a:lnTo>
                    <a:pt x="67605" y="89113"/>
                  </a:lnTo>
                  <a:lnTo>
                    <a:pt x="51904" y="92290"/>
                  </a:lnTo>
                  <a:lnTo>
                    <a:pt x="83121" y="92290"/>
                  </a:lnTo>
                  <a:lnTo>
                    <a:pt x="88592" y="88598"/>
                  </a:lnTo>
                  <a:lnTo>
                    <a:pt x="99725" y="72093"/>
                  </a:lnTo>
                  <a:lnTo>
                    <a:pt x="103809" y="51904"/>
                  </a:lnTo>
                  <a:lnTo>
                    <a:pt x="99725" y="31718"/>
                  </a:lnTo>
                  <a:lnTo>
                    <a:pt x="88592" y="15217"/>
                  </a:lnTo>
                  <a:lnTo>
                    <a:pt x="83128" y="11531"/>
                  </a:lnTo>
                  <a:close/>
                </a:path>
              </a:pathLst>
            </a:custGeom>
            <a:solidFill>
              <a:srgbClr val="002403"/>
            </a:solidFill>
          </p:spPr>
          <p:txBody>
            <a:bodyPr wrap="square" lIns="0" tIns="0" rIns="0" bIns="0" rtlCol="0"/>
            <a:lstStyle/>
            <a:p>
              <a:endParaRPr sz="2000"/>
            </a:p>
          </p:txBody>
        </p:sp>
        <p:sp>
          <p:nvSpPr>
            <p:cNvPr id="25" name="object 25"/>
            <p:cNvSpPr/>
            <p:nvPr/>
          </p:nvSpPr>
          <p:spPr>
            <a:xfrm>
              <a:off x="573566" y="6164090"/>
              <a:ext cx="31115" cy="31115"/>
            </a:xfrm>
            <a:custGeom>
              <a:avLst/>
              <a:gdLst/>
              <a:ahLst/>
              <a:cxnLst/>
              <a:rect l="l" t="t" r="r" b="b"/>
              <a:pathLst>
                <a:path w="31115" h="31114">
                  <a:moveTo>
                    <a:pt x="23875" y="0"/>
                  </a:moveTo>
                  <a:lnTo>
                    <a:pt x="6883" y="0"/>
                  </a:lnTo>
                  <a:lnTo>
                    <a:pt x="0" y="6883"/>
                  </a:lnTo>
                  <a:lnTo>
                    <a:pt x="0" y="23876"/>
                  </a:lnTo>
                  <a:lnTo>
                    <a:pt x="6883" y="30759"/>
                  </a:lnTo>
                  <a:lnTo>
                    <a:pt x="23875" y="30759"/>
                  </a:lnTo>
                  <a:lnTo>
                    <a:pt x="30759" y="23876"/>
                  </a:lnTo>
                  <a:lnTo>
                    <a:pt x="30759" y="15379"/>
                  </a:lnTo>
                  <a:lnTo>
                    <a:pt x="30759" y="6883"/>
                  </a:lnTo>
                  <a:lnTo>
                    <a:pt x="23875" y="0"/>
                  </a:lnTo>
                  <a:close/>
                </a:path>
              </a:pathLst>
            </a:custGeom>
            <a:solidFill>
              <a:srgbClr val="FFFFFF"/>
            </a:solidFill>
          </p:spPr>
          <p:txBody>
            <a:bodyPr wrap="square" lIns="0" tIns="0" rIns="0" bIns="0" rtlCol="0"/>
            <a:lstStyle/>
            <a:p>
              <a:endParaRPr sz="2000"/>
            </a:p>
          </p:txBody>
        </p:sp>
        <p:sp>
          <p:nvSpPr>
            <p:cNvPr id="26" name="object 26"/>
            <p:cNvSpPr/>
            <p:nvPr/>
          </p:nvSpPr>
          <p:spPr>
            <a:xfrm>
              <a:off x="567799" y="6158322"/>
              <a:ext cx="42545" cy="42545"/>
            </a:xfrm>
            <a:custGeom>
              <a:avLst/>
              <a:gdLst/>
              <a:ahLst/>
              <a:cxnLst/>
              <a:rect l="l" t="t" r="r" b="b"/>
              <a:pathLst>
                <a:path w="42545" h="42545">
                  <a:moveTo>
                    <a:pt x="21145" y="0"/>
                  </a:moveTo>
                  <a:lnTo>
                    <a:pt x="12923" y="1664"/>
                  </a:lnTo>
                  <a:lnTo>
                    <a:pt x="6200" y="6202"/>
                  </a:lnTo>
                  <a:lnTo>
                    <a:pt x="1664" y="12928"/>
                  </a:lnTo>
                  <a:lnTo>
                    <a:pt x="0" y="21158"/>
                  </a:lnTo>
                  <a:lnTo>
                    <a:pt x="1664" y="29380"/>
                  </a:lnTo>
                  <a:lnTo>
                    <a:pt x="6200" y="36102"/>
                  </a:lnTo>
                  <a:lnTo>
                    <a:pt x="12923" y="40639"/>
                  </a:lnTo>
                  <a:lnTo>
                    <a:pt x="21145" y="42303"/>
                  </a:lnTo>
                  <a:lnTo>
                    <a:pt x="29367" y="40639"/>
                  </a:lnTo>
                  <a:lnTo>
                    <a:pt x="36090" y="36102"/>
                  </a:lnTo>
                  <a:lnTo>
                    <a:pt x="39687" y="30772"/>
                  </a:lnTo>
                  <a:lnTo>
                    <a:pt x="15836" y="30772"/>
                  </a:lnTo>
                  <a:lnTo>
                    <a:pt x="11531" y="26454"/>
                  </a:lnTo>
                  <a:lnTo>
                    <a:pt x="11531" y="15849"/>
                  </a:lnTo>
                  <a:lnTo>
                    <a:pt x="15836" y="11544"/>
                  </a:lnTo>
                  <a:lnTo>
                    <a:pt x="39693" y="11544"/>
                  </a:lnTo>
                  <a:lnTo>
                    <a:pt x="36090" y="6202"/>
                  </a:lnTo>
                  <a:lnTo>
                    <a:pt x="29367" y="1664"/>
                  </a:lnTo>
                  <a:lnTo>
                    <a:pt x="21145" y="0"/>
                  </a:lnTo>
                  <a:close/>
                </a:path>
                <a:path w="42545" h="42545">
                  <a:moveTo>
                    <a:pt x="39693" y="11544"/>
                  </a:moveTo>
                  <a:lnTo>
                    <a:pt x="26441" y="11544"/>
                  </a:lnTo>
                  <a:lnTo>
                    <a:pt x="30759" y="15849"/>
                  </a:lnTo>
                  <a:lnTo>
                    <a:pt x="30759" y="26454"/>
                  </a:lnTo>
                  <a:lnTo>
                    <a:pt x="26441" y="30772"/>
                  </a:lnTo>
                  <a:lnTo>
                    <a:pt x="39687" y="30772"/>
                  </a:lnTo>
                  <a:lnTo>
                    <a:pt x="40626" y="29380"/>
                  </a:lnTo>
                  <a:lnTo>
                    <a:pt x="42290" y="21158"/>
                  </a:lnTo>
                  <a:lnTo>
                    <a:pt x="40626" y="12928"/>
                  </a:lnTo>
                  <a:lnTo>
                    <a:pt x="39693" y="11544"/>
                  </a:lnTo>
                  <a:close/>
                </a:path>
              </a:pathLst>
            </a:custGeom>
            <a:solidFill>
              <a:srgbClr val="002403"/>
            </a:solidFill>
          </p:spPr>
          <p:txBody>
            <a:bodyPr wrap="square" lIns="0" tIns="0" rIns="0" bIns="0" rtlCol="0"/>
            <a:lstStyle/>
            <a:p>
              <a:endParaRPr sz="2000"/>
            </a:p>
          </p:txBody>
        </p:sp>
        <p:sp>
          <p:nvSpPr>
            <p:cNvPr id="27" name="object 27"/>
            <p:cNvSpPr/>
            <p:nvPr/>
          </p:nvSpPr>
          <p:spPr>
            <a:xfrm>
              <a:off x="819617" y="6133331"/>
              <a:ext cx="92710" cy="92710"/>
            </a:xfrm>
            <a:custGeom>
              <a:avLst/>
              <a:gdLst/>
              <a:ahLst/>
              <a:cxnLst/>
              <a:rect l="l" t="t" r="r" b="b"/>
              <a:pathLst>
                <a:path w="92709" h="92710">
                  <a:moveTo>
                    <a:pt x="46151" y="0"/>
                  </a:moveTo>
                  <a:lnTo>
                    <a:pt x="28187" y="3624"/>
                  </a:lnTo>
                  <a:lnTo>
                    <a:pt x="13517" y="13511"/>
                  </a:lnTo>
                  <a:lnTo>
                    <a:pt x="3626" y="28176"/>
                  </a:lnTo>
                  <a:lnTo>
                    <a:pt x="0" y="46139"/>
                  </a:lnTo>
                  <a:lnTo>
                    <a:pt x="3626" y="64101"/>
                  </a:lnTo>
                  <a:lnTo>
                    <a:pt x="13517" y="78766"/>
                  </a:lnTo>
                  <a:lnTo>
                    <a:pt x="28187" y="88653"/>
                  </a:lnTo>
                  <a:lnTo>
                    <a:pt x="46151" y="92278"/>
                  </a:lnTo>
                  <a:lnTo>
                    <a:pt x="64108" y="88653"/>
                  </a:lnTo>
                  <a:lnTo>
                    <a:pt x="78774" y="78766"/>
                  </a:lnTo>
                  <a:lnTo>
                    <a:pt x="88664" y="64101"/>
                  </a:lnTo>
                  <a:lnTo>
                    <a:pt x="92290" y="46139"/>
                  </a:lnTo>
                  <a:lnTo>
                    <a:pt x="88664" y="28176"/>
                  </a:lnTo>
                  <a:lnTo>
                    <a:pt x="78774" y="13511"/>
                  </a:lnTo>
                  <a:lnTo>
                    <a:pt x="64108" y="3624"/>
                  </a:lnTo>
                  <a:lnTo>
                    <a:pt x="46151" y="0"/>
                  </a:lnTo>
                  <a:close/>
                </a:path>
              </a:pathLst>
            </a:custGeom>
            <a:solidFill>
              <a:srgbClr val="FFFFFF"/>
            </a:solidFill>
          </p:spPr>
          <p:txBody>
            <a:bodyPr wrap="square" lIns="0" tIns="0" rIns="0" bIns="0" rtlCol="0"/>
            <a:lstStyle/>
            <a:p>
              <a:endParaRPr sz="2000"/>
            </a:p>
          </p:txBody>
        </p:sp>
        <p:sp>
          <p:nvSpPr>
            <p:cNvPr id="28" name="object 28"/>
            <p:cNvSpPr/>
            <p:nvPr/>
          </p:nvSpPr>
          <p:spPr>
            <a:xfrm>
              <a:off x="813860" y="6127564"/>
              <a:ext cx="104139" cy="104139"/>
            </a:xfrm>
            <a:custGeom>
              <a:avLst/>
              <a:gdLst/>
              <a:ahLst/>
              <a:cxnLst/>
              <a:rect l="l" t="t" r="r" b="b"/>
              <a:pathLst>
                <a:path w="104140" h="104139">
                  <a:moveTo>
                    <a:pt x="51904" y="0"/>
                  </a:moveTo>
                  <a:lnTo>
                    <a:pt x="31718" y="4084"/>
                  </a:lnTo>
                  <a:lnTo>
                    <a:pt x="15217" y="15217"/>
                  </a:lnTo>
                  <a:lnTo>
                    <a:pt x="4084" y="31718"/>
                  </a:lnTo>
                  <a:lnTo>
                    <a:pt x="0" y="51904"/>
                  </a:lnTo>
                  <a:lnTo>
                    <a:pt x="4084" y="72093"/>
                  </a:lnTo>
                  <a:lnTo>
                    <a:pt x="15217" y="88598"/>
                  </a:lnTo>
                  <a:lnTo>
                    <a:pt x="31718" y="99735"/>
                  </a:lnTo>
                  <a:lnTo>
                    <a:pt x="51904" y="103822"/>
                  </a:lnTo>
                  <a:lnTo>
                    <a:pt x="72091" y="99735"/>
                  </a:lnTo>
                  <a:lnTo>
                    <a:pt x="83121" y="92290"/>
                  </a:lnTo>
                  <a:lnTo>
                    <a:pt x="51904" y="92290"/>
                  </a:lnTo>
                  <a:lnTo>
                    <a:pt x="36204" y="89113"/>
                  </a:lnTo>
                  <a:lnTo>
                    <a:pt x="23369" y="80451"/>
                  </a:lnTo>
                  <a:lnTo>
                    <a:pt x="14709" y="67612"/>
                  </a:lnTo>
                  <a:lnTo>
                    <a:pt x="11531" y="51904"/>
                  </a:lnTo>
                  <a:lnTo>
                    <a:pt x="14709" y="36204"/>
                  </a:lnTo>
                  <a:lnTo>
                    <a:pt x="23369" y="23369"/>
                  </a:lnTo>
                  <a:lnTo>
                    <a:pt x="36204" y="14709"/>
                  </a:lnTo>
                  <a:lnTo>
                    <a:pt x="51904" y="11531"/>
                  </a:lnTo>
                  <a:lnTo>
                    <a:pt x="83128" y="11531"/>
                  </a:lnTo>
                  <a:lnTo>
                    <a:pt x="72091" y="4084"/>
                  </a:lnTo>
                  <a:lnTo>
                    <a:pt x="51904" y="0"/>
                  </a:lnTo>
                  <a:close/>
                </a:path>
                <a:path w="104140" h="104139">
                  <a:moveTo>
                    <a:pt x="83128" y="11531"/>
                  </a:moveTo>
                  <a:lnTo>
                    <a:pt x="51904" y="11531"/>
                  </a:lnTo>
                  <a:lnTo>
                    <a:pt x="67605" y="14709"/>
                  </a:lnTo>
                  <a:lnTo>
                    <a:pt x="80440" y="23369"/>
                  </a:lnTo>
                  <a:lnTo>
                    <a:pt x="89100" y="36204"/>
                  </a:lnTo>
                  <a:lnTo>
                    <a:pt x="92278" y="51904"/>
                  </a:lnTo>
                  <a:lnTo>
                    <a:pt x="89100" y="67612"/>
                  </a:lnTo>
                  <a:lnTo>
                    <a:pt x="80440" y="80451"/>
                  </a:lnTo>
                  <a:lnTo>
                    <a:pt x="67605" y="89113"/>
                  </a:lnTo>
                  <a:lnTo>
                    <a:pt x="51904" y="92290"/>
                  </a:lnTo>
                  <a:lnTo>
                    <a:pt x="83121" y="92290"/>
                  </a:lnTo>
                  <a:lnTo>
                    <a:pt x="88592" y="88598"/>
                  </a:lnTo>
                  <a:lnTo>
                    <a:pt x="99725" y="72093"/>
                  </a:lnTo>
                  <a:lnTo>
                    <a:pt x="103809" y="51904"/>
                  </a:lnTo>
                  <a:lnTo>
                    <a:pt x="99725" y="31718"/>
                  </a:lnTo>
                  <a:lnTo>
                    <a:pt x="88592" y="15217"/>
                  </a:lnTo>
                  <a:lnTo>
                    <a:pt x="83128" y="11531"/>
                  </a:lnTo>
                  <a:close/>
                </a:path>
              </a:pathLst>
            </a:custGeom>
            <a:solidFill>
              <a:srgbClr val="002403"/>
            </a:solidFill>
          </p:spPr>
          <p:txBody>
            <a:bodyPr wrap="square" lIns="0" tIns="0" rIns="0" bIns="0" rtlCol="0"/>
            <a:lstStyle/>
            <a:p>
              <a:endParaRPr sz="2000"/>
            </a:p>
          </p:txBody>
        </p:sp>
        <p:sp>
          <p:nvSpPr>
            <p:cNvPr id="29" name="object 29"/>
            <p:cNvSpPr/>
            <p:nvPr/>
          </p:nvSpPr>
          <p:spPr>
            <a:xfrm>
              <a:off x="850386" y="6164090"/>
              <a:ext cx="31115" cy="31115"/>
            </a:xfrm>
            <a:custGeom>
              <a:avLst/>
              <a:gdLst/>
              <a:ahLst/>
              <a:cxnLst/>
              <a:rect l="l" t="t" r="r" b="b"/>
              <a:pathLst>
                <a:path w="31115" h="31114">
                  <a:moveTo>
                    <a:pt x="23875" y="0"/>
                  </a:moveTo>
                  <a:lnTo>
                    <a:pt x="6883" y="0"/>
                  </a:lnTo>
                  <a:lnTo>
                    <a:pt x="0" y="6883"/>
                  </a:lnTo>
                  <a:lnTo>
                    <a:pt x="0" y="23876"/>
                  </a:lnTo>
                  <a:lnTo>
                    <a:pt x="6883" y="30759"/>
                  </a:lnTo>
                  <a:lnTo>
                    <a:pt x="23875" y="30759"/>
                  </a:lnTo>
                  <a:lnTo>
                    <a:pt x="30759" y="23876"/>
                  </a:lnTo>
                  <a:lnTo>
                    <a:pt x="30759" y="15379"/>
                  </a:lnTo>
                  <a:lnTo>
                    <a:pt x="30759" y="6883"/>
                  </a:lnTo>
                  <a:lnTo>
                    <a:pt x="23875" y="0"/>
                  </a:lnTo>
                  <a:close/>
                </a:path>
              </a:pathLst>
            </a:custGeom>
            <a:solidFill>
              <a:srgbClr val="FFFFFF"/>
            </a:solidFill>
          </p:spPr>
          <p:txBody>
            <a:bodyPr wrap="square" lIns="0" tIns="0" rIns="0" bIns="0" rtlCol="0"/>
            <a:lstStyle/>
            <a:p>
              <a:endParaRPr sz="2000"/>
            </a:p>
          </p:txBody>
        </p:sp>
        <p:sp>
          <p:nvSpPr>
            <p:cNvPr id="30" name="object 30"/>
            <p:cNvSpPr/>
            <p:nvPr/>
          </p:nvSpPr>
          <p:spPr>
            <a:xfrm>
              <a:off x="844619" y="6158322"/>
              <a:ext cx="42545" cy="42545"/>
            </a:xfrm>
            <a:custGeom>
              <a:avLst/>
              <a:gdLst/>
              <a:ahLst/>
              <a:cxnLst/>
              <a:rect l="l" t="t" r="r" b="b"/>
              <a:pathLst>
                <a:path w="42544" h="42545">
                  <a:moveTo>
                    <a:pt x="21145" y="0"/>
                  </a:moveTo>
                  <a:lnTo>
                    <a:pt x="12923" y="1664"/>
                  </a:lnTo>
                  <a:lnTo>
                    <a:pt x="6200" y="6202"/>
                  </a:lnTo>
                  <a:lnTo>
                    <a:pt x="1664" y="12928"/>
                  </a:lnTo>
                  <a:lnTo>
                    <a:pt x="0" y="21158"/>
                  </a:lnTo>
                  <a:lnTo>
                    <a:pt x="1664" y="29380"/>
                  </a:lnTo>
                  <a:lnTo>
                    <a:pt x="6200" y="36102"/>
                  </a:lnTo>
                  <a:lnTo>
                    <a:pt x="12923" y="40639"/>
                  </a:lnTo>
                  <a:lnTo>
                    <a:pt x="21145" y="42303"/>
                  </a:lnTo>
                  <a:lnTo>
                    <a:pt x="29367" y="40639"/>
                  </a:lnTo>
                  <a:lnTo>
                    <a:pt x="36090" y="36102"/>
                  </a:lnTo>
                  <a:lnTo>
                    <a:pt x="39687" y="30772"/>
                  </a:lnTo>
                  <a:lnTo>
                    <a:pt x="15849" y="30772"/>
                  </a:lnTo>
                  <a:lnTo>
                    <a:pt x="11531" y="26454"/>
                  </a:lnTo>
                  <a:lnTo>
                    <a:pt x="11531" y="15849"/>
                  </a:lnTo>
                  <a:lnTo>
                    <a:pt x="15849" y="11544"/>
                  </a:lnTo>
                  <a:lnTo>
                    <a:pt x="39693" y="11544"/>
                  </a:lnTo>
                  <a:lnTo>
                    <a:pt x="36090" y="6202"/>
                  </a:lnTo>
                  <a:lnTo>
                    <a:pt x="29367" y="1664"/>
                  </a:lnTo>
                  <a:lnTo>
                    <a:pt x="21145" y="0"/>
                  </a:lnTo>
                  <a:close/>
                </a:path>
                <a:path w="42544" h="42545">
                  <a:moveTo>
                    <a:pt x="39693" y="11544"/>
                  </a:moveTo>
                  <a:lnTo>
                    <a:pt x="26454" y="11544"/>
                  </a:lnTo>
                  <a:lnTo>
                    <a:pt x="30759" y="15849"/>
                  </a:lnTo>
                  <a:lnTo>
                    <a:pt x="30759" y="26454"/>
                  </a:lnTo>
                  <a:lnTo>
                    <a:pt x="26454" y="30772"/>
                  </a:lnTo>
                  <a:lnTo>
                    <a:pt x="39687" y="30772"/>
                  </a:lnTo>
                  <a:lnTo>
                    <a:pt x="40626" y="29380"/>
                  </a:lnTo>
                  <a:lnTo>
                    <a:pt x="42291" y="21158"/>
                  </a:lnTo>
                  <a:lnTo>
                    <a:pt x="40626" y="12928"/>
                  </a:lnTo>
                  <a:lnTo>
                    <a:pt x="39693" y="11544"/>
                  </a:lnTo>
                  <a:close/>
                </a:path>
              </a:pathLst>
            </a:custGeom>
            <a:solidFill>
              <a:srgbClr val="002403"/>
            </a:solidFill>
          </p:spPr>
          <p:txBody>
            <a:bodyPr wrap="square" lIns="0" tIns="0" rIns="0" bIns="0" rtlCol="0"/>
            <a:lstStyle/>
            <a:p>
              <a:endParaRPr sz="2000"/>
            </a:p>
          </p:txBody>
        </p:sp>
        <p:sp>
          <p:nvSpPr>
            <p:cNvPr id="31" name="object 31"/>
            <p:cNvSpPr/>
            <p:nvPr/>
          </p:nvSpPr>
          <p:spPr>
            <a:xfrm>
              <a:off x="881175" y="5939730"/>
              <a:ext cx="92710" cy="86360"/>
            </a:xfrm>
            <a:custGeom>
              <a:avLst/>
              <a:gdLst/>
              <a:ahLst/>
              <a:cxnLst/>
              <a:rect l="l" t="t" r="r" b="b"/>
              <a:pathLst>
                <a:path w="92709" h="86360">
                  <a:moveTo>
                    <a:pt x="0" y="85934"/>
                  </a:moveTo>
                  <a:lnTo>
                    <a:pt x="92290" y="85934"/>
                  </a:lnTo>
                  <a:lnTo>
                    <a:pt x="92290" y="0"/>
                  </a:lnTo>
                  <a:lnTo>
                    <a:pt x="0" y="0"/>
                  </a:lnTo>
                  <a:lnTo>
                    <a:pt x="0" y="85934"/>
                  </a:lnTo>
                  <a:close/>
                </a:path>
              </a:pathLst>
            </a:custGeom>
            <a:solidFill>
              <a:srgbClr val="60BFB2"/>
            </a:solidFill>
          </p:spPr>
          <p:txBody>
            <a:bodyPr wrap="square" lIns="0" tIns="0" rIns="0" bIns="0" rtlCol="0"/>
            <a:lstStyle/>
            <a:p>
              <a:endParaRPr sz="2000"/>
            </a:p>
          </p:txBody>
        </p:sp>
        <p:pic>
          <p:nvPicPr>
            <p:cNvPr id="32" name="object 32"/>
            <p:cNvPicPr/>
            <p:nvPr/>
          </p:nvPicPr>
          <p:blipFill>
            <a:blip r:embed="rId4" cstate="print"/>
            <a:stretch>
              <a:fillRect/>
            </a:stretch>
          </p:blipFill>
          <p:spPr>
            <a:xfrm>
              <a:off x="875409" y="5927615"/>
              <a:ext cx="103822" cy="134581"/>
            </a:xfrm>
            <a:prstGeom prst="rect">
              <a:avLst/>
            </a:prstGeom>
          </p:spPr>
        </p:pic>
        <p:pic>
          <p:nvPicPr>
            <p:cNvPr id="33" name="object 33"/>
            <p:cNvPicPr/>
            <p:nvPr/>
          </p:nvPicPr>
          <p:blipFill>
            <a:blip r:embed="rId5" cstate="print"/>
            <a:stretch>
              <a:fillRect/>
            </a:stretch>
          </p:blipFill>
          <p:spPr>
            <a:xfrm>
              <a:off x="521608" y="5927602"/>
              <a:ext cx="319167" cy="134594"/>
            </a:xfrm>
            <a:prstGeom prst="rect">
              <a:avLst/>
            </a:prstGeom>
          </p:spPr>
        </p:pic>
        <p:sp>
          <p:nvSpPr>
            <p:cNvPr id="34" name="object 34"/>
            <p:cNvSpPr/>
            <p:nvPr/>
          </p:nvSpPr>
          <p:spPr>
            <a:xfrm>
              <a:off x="475488" y="5804534"/>
              <a:ext cx="504190" cy="504190"/>
            </a:xfrm>
            <a:custGeom>
              <a:avLst/>
              <a:gdLst/>
              <a:ahLst/>
              <a:cxnLst/>
              <a:rect l="l" t="t" r="r" b="b"/>
              <a:pathLst>
                <a:path w="504190" h="504189">
                  <a:moveTo>
                    <a:pt x="211455" y="417906"/>
                  </a:moveTo>
                  <a:lnTo>
                    <a:pt x="208876" y="415328"/>
                  </a:lnTo>
                  <a:lnTo>
                    <a:pt x="2578" y="415328"/>
                  </a:lnTo>
                  <a:lnTo>
                    <a:pt x="0" y="417906"/>
                  </a:lnTo>
                  <a:lnTo>
                    <a:pt x="0" y="424281"/>
                  </a:lnTo>
                  <a:lnTo>
                    <a:pt x="2578" y="426859"/>
                  </a:lnTo>
                  <a:lnTo>
                    <a:pt x="205689" y="426859"/>
                  </a:lnTo>
                  <a:lnTo>
                    <a:pt x="208876" y="426859"/>
                  </a:lnTo>
                  <a:lnTo>
                    <a:pt x="211455" y="424281"/>
                  </a:lnTo>
                  <a:lnTo>
                    <a:pt x="211455" y="417906"/>
                  </a:lnTo>
                  <a:close/>
                </a:path>
                <a:path w="504190" h="504189">
                  <a:moveTo>
                    <a:pt x="226834" y="494817"/>
                  </a:moveTo>
                  <a:lnTo>
                    <a:pt x="224256" y="492239"/>
                  </a:lnTo>
                  <a:lnTo>
                    <a:pt x="33350" y="492239"/>
                  </a:lnTo>
                  <a:lnTo>
                    <a:pt x="30759" y="494817"/>
                  </a:lnTo>
                  <a:lnTo>
                    <a:pt x="30759" y="501192"/>
                  </a:lnTo>
                  <a:lnTo>
                    <a:pt x="33350" y="503770"/>
                  </a:lnTo>
                  <a:lnTo>
                    <a:pt x="221068" y="503770"/>
                  </a:lnTo>
                  <a:lnTo>
                    <a:pt x="224256" y="503770"/>
                  </a:lnTo>
                  <a:lnTo>
                    <a:pt x="226834" y="501192"/>
                  </a:lnTo>
                  <a:lnTo>
                    <a:pt x="226834" y="494817"/>
                  </a:lnTo>
                  <a:close/>
                </a:path>
                <a:path w="504190" h="504189">
                  <a:moveTo>
                    <a:pt x="257594" y="2578"/>
                  </a:moveTo>
                  <a:lnTo>
                    <a:pt x="255016" y="0"/>
                  </a:lnTo>
                  <a:lnTo>
                    <a:pt x="64096" y="0"/>
                  </a:lnTo>
                  <a:lnTo>
                    <a:pt x="61518" y="2578"/>
                  </a:lnTo>
                  <a:lnTo>
                    <a:pt x="61518" y="8953"/>
                  </a:lnTo>
                  <a:lnTo>
                    <a:pt x="64096" y="11531"/>
                  </a:lnTo>
                  <a:lnTo>
                    <a:pt x="251828" y="11531"/>
                  </a:lnTo>
                  <a:lnTo>
                    <a:pt x="255016" y="11531"/>
                  </a:lnTo>
                  <a:lnTo>
                    <a:pt x="257594" y="8953"/>
                  </a:lnTo>
                  <a:lnTo>
                    <a:pt x="257594" y="2578"/>
                  </a:lnTo>
                  <a:close/>
                </a:path>
                <a:path w="504190" h="504189">
                  <a:moveTo>
                    <a:pt x="296062" y="41021"/>
                  </a:moveTo>
                  <a:lnTo>
                    <a:pt x="293484" y="38442"/>
                  </a:lnTo>
                  <a:lnTo>
                    <a:pt x="133337" y="38442"/>
                  </a:lnTo>
                  <a:lnTo>
                    <a:pt x="130746" y="41021"/>
                  </a:lnTo>
                  <a:lnTo>
                    <a:pt x="130746" y="47396"/>
                  </a:lnTo>
                  <a:lnTo>
                    <a:pt x="133337" y="49974"/>
                  </a:lnTo>
                  <a:lnTo>
                    <a:pt x="290296" y="49974"/>
                  </a:lnTo>
                  <a:lnTo>
                    <a:pt x="293484" y="49974"/>
                  </a:lnTo>
                  <a:lnTo>
                    <a:pt x="296062" y="47396"/>
                  </a:lnTo>
                  <a:lnTo>
                    <a:pt x="296062" y="41021"/>
                  </a:lnTo>
                  <a:close/>
                </a:path>
                <a:path w="504190" h="504189">
                  <a:moveTo>
                    <a:pt x="319125" y="417906"/>
                  </a:moveTo>
                  <a:lnTo>
                    <a:pt x="316547" y="415328"/>
                  </a:lnTo>
                  <a:lnTo>
                    <a:pt x="240957" y="415328"/>
                  </a:lnTo>
                  <a:lnTo>
                    <a:pt x="238379" y="417906"/>
                  </a:lnTo>
                  <a:lnTo>
                    <a:pt x="238379" y="424281"/>
                  </a:lnTo>
                  <a:lnTo>
                    <a:pt x="240957" y="426859"/>
                  </a:lnTo>
                  <a:lnTo>
                    <a:pt x="313359" y="426859"/>
                  </a:lnTo>
                  <a:lnTo>
                    <a:pt x="316547" y="426859"/>
                  </a:lnTo>
                  <a:lnTo>
                    <a:pt x="319125" y="424281"/>
                  </a:lnTo>
                  <a:lnTo>
                    <a:pt x="319125" y="417906"/>
                  </a:lnTo>
                  <a:close/>
                </a:path>
                <a:path w="504190" h="504189">
                  <a:moveTo>
                    <a:pt x="372960" y="456361"/>
                  </a:moveTo>
                  <a:lnTo>
                    <a:pt x="370382" y="453783"/>
                  </a:lnTo>
                  <a:lnTo>
                    <a:pt x="125628" y="453783"/>
                  </a:lnTo>
                  <a:lnTo>
                    <a:pt x="123050" y="456361"/>
                  </a:lnTo>
                  <a:lnTo>
                    <a:pt x="123050" y="462737"/>
                  </a:lnTo>
                  <a:lnTo>
                    <a:pt x="125628" y="465315"/>
                  </a:lnTo>
                  <a:lnTo>
                    <a:pt x="367195" y="465315"/>
                  </a:lnTo>
                  <a:lnTo>
                    <a:pt x="370382" y="465315"/>
                  </a:lnTo>
                  <a:lnTo>
                    <a:pt x="372960" y="462737"/>
                  </a:lnTo>
                  <a:lnTo>
                    <a:pt x="372960" y="456361"/>
                  </a:lnTo>
                  <a:close/>
                </a:path>
                <a:path w="504190" h="504189">
                  <a:moveTo>
                    <a:pt x="380657" y="41021"/>
                  </a:moveTo>
                  <a:lnTo>
                    <a:pt x="378079" y="38442"/>
                  </a:lnTo>
                  <a:lnTo>
                    <a:pt x="325564" y="38442"/>
                  </a:lnTo>
                  <a:lnTo>
                    <a:pt x="322973" y="41021"/>
                  </a:lnTo>
                  <a:lnTo>
                    <a:pt x="322973" y="47396"/>
                  </a:lnTo>
                  <a:lnTo>
                    <a:pt x="325564" y="49974"/>
                  </a:lnTo>
                  <a:lnTo>
                    <a:pt x="374891" y="49974"/>
                  </a:lnTo>
                  <a:lnTo>
                    <a:pt x="378079" y="49974"/>
                  </a:lnTo>
                  <a:lnTo>
                    <a:pt x="380657" y="47396"/>
                  </a:lnTo>
                  <a:lnTo>
                    <a:pt x="380657" y="41021"/>
                  </a:lnTo>
                  <a:close/>
                </a:path>
                <a:path w="504190" h="504189">
                  <a:moveTo>
                    <a:pt x="434492" y="494817"/>
                  </a:moveTo>
                  <a:lnTo>
                    <a:pt x="431914" y="492239"/>
                  </a:lnTo>
                  <a:lnTo>
                    <a:pt x="256336" y="492239"/>
                  </a:lnTo>
                  <a:lnTo>
                    <a:pt x="253746" y="494817"/>
                  </a:lnTo>
                  <a:lnTo>
                    <a:pt x="253746" y="501192"/>
                  </a:lnTo>
                  <a:lnTo>
                    <a:pt x="256336" y="503770"/>
                  </a:lnTo>
                  <a:lnTo>
                    <a:pt x="428726" y="503770"/>
                  </a:lnTo>
                  <a:lnTo>
                    <a:pt x="431914" y="503770"/>
                  </a:lnTo>
                  <a:lnTo>
                    <a:pt x="434492" y="501192"/>
                  </a:lnTo>
                  <a:lnTo>
                    <a:pt x="434492" y="494817"/>
                  </a:lnTo>
                  <a:close/>
                </a:path>
                <a:path w="504190" h="504189">
                  <a:moveTo>
                    <a:pt x="503720" y="456361"/>
                  </a:moveTo>
                  <a:lnTo>
                    <a:pt x="501142" y="453783"/>
                  </a:lnTo>
                  <a:lnTo>
                    <a:pt x="402475" y="453783"/>
                  </a:lnTo>
                  <a:lnTo>
                    <a:pt x="399884" y="456361"/>
                  </a:lnTo>
                  <a:lnTo>
                    <a:pt x="399884" y="462737"/>
                  </a:lnTo>
                  <a:lnTo>
                    <a:pt x="402475" y="465315"/>
                  </a:lnTo>
                  <a:lnTo>
                    <a:pt x="497954" y="465315"/>
                  </a:lnTo>
                  <a:lnTo>
                    <a:pt x="501142" y="465315"/>
                  </a:lnTo>
                  <a:lnTo>
                    <a:pt x="503720" y="462737"/>
                  </a:lnTo>
                  <a:lnTo>
                    <a:pt x="503720" y="456361"/>
                  </a:lnTo>
                  <a:close/>
                </a:path>
              </a:pathLst>
            </a:custGeom>
            <a:solidFill>
              <a:srgbClr val="002403"/>
            </a:solidFill>
          </p:spPr>
          <p:txBody>
            <a:bodyPr wrap="square" lIns="0" tIns="0" rIns="0" bIns="0" rtlCol="0"/>
            <a:lstStyle/>
            <a:p>
              <a:endParaRPr sz="2000"/>
            </a:p>
          </p:txBody>
        </p:sp>
      </p:grpSp>
      <p:pic>
        <p:nvPicPr>
          <p:cNvPr id="35" name="object 35"/>
          <p:cNvPicPr/>
          <p:nvPr/>
        </p:nvPicPr>
        <p:blipFill>
          <a:blip r:embed="rId6" cstate="print"/>
          <a:stretch>
            <a:fillRect/>
          </a:stretch>
        </p:blipFill>
        <p:spPr>
          <a:xfrm>
            <a:off x="1194549" y="5408987"/>
            <a:ext cx="344682" cy="376148"/>
          </a:xfrm>
          <a:prstGeom prst="rect">
            <a:avLst/>
          </a:prstGeom>
        </p:spPr>
      </p:pic>
      <p:pic>
        <p:nvPicPr>
          <p:cNvPr id="36" name="object 36"/>
          <p:cNvPicPr/>
          <p:nvPr/>
        </p:nvPicPr>
        <p:blipFill>
          <a:blip r:embed="rId7" cstate="print"/>
          <a:stretch>
            <a:fillRect/>
          </a:stretch>
        </p:blipFill>
        <p:spPr>
          <a:xfrm>
            <a:off x="4830075" y="5423135"/>
            <a:ext cx="343871" cy="343476"/>
          </a:xfrm>
          <a:prstGeom prst="rect">
            <a:avLst/>
          </a:prstGeom>
        </p:spPr>
      </p:pic>
      <p:pic>
        <p:nvPicPr>
          <p:cNvPr id="37" name="object 37"/>
          <p:cNvPicPr/>
          <p:nvPr/>
        </p:nvPicPr>
        <p:blipFill>
          <a:blip r:embed="rId8" cstate="print"/>
          <a:stretch>
            <a:fillRect/>
          </a:stretch>
        </p:blipFill>
        <p:spPr>
          <a:xfrm>
            <a:off x="4875981" y="3583721"/>
            <a:ext cx="344649" cy="376148"/>
          </a:xfrm>
          <a:prstGeom prst="rect">
            <a:avLst/>
          </a:prstGeom>
        </p:spPr>
      </p:pic>
      <p:sp>
        <p:nvSpPr>
          <p:cNvPr id="38" name="object 38"/>
          <p:cNvSpPr txBox="1"/>
          <p:nvPr/>
        </p:nvSpPr>
        <p:spPr>
          <a:xfrm>
            <a:off x="1161585" y="1824296"/>
            <a:ext cx="7141696" cy="562741"/>
          </a:xfrm>
          <a:prstGeom prst="rect">
            <a:avLst/>
          </a:prstGeom>
        </p:spPr>
        <p:txBody>
          <a:bodyPr vert="horz" wrap="square" lIns="0" tIns="8659" rIns="0" bIns="0" rtlCol="0">
            <a:spAutoFit/>
          </a:bodyPr>
          <a:lstStyle/>
          <a:p>
            <a:pPr marL="8659" marR="3464">
              <a:spcBef>
                <a:spcPts val="68"/>
              </a:spcBef>
            </a:pPr>
            <a:r>
              <a:rPr spc="-48" dirty="0">
                <a:solidFill>
                  <a:srgbClr val="231F20"/>
                </a:solidFill>
                <a:latin typeface="Trebuchet MS"/>
                <a:cs typeface="Trebuchet MS"/>
              </a:rPr>
              <a:t>The</a:t>
            </a:r>
            <a:r>
              <a:rPr spc="-72" dirty="0">
                <a:solidFill>
                  <a:srgbClr val="231F20"/>
                </a:solidFill>
                <a:latin typeface="Trebuchet MS"/>
                <a:cs typeface="Trebuchet MS"/>
              </a:rPr>
              <a:t> </a:t>
            </a:r>
            <a:r>
              <a:rPr spc="-44" dirty="0">
                <a:solidFill>
                  <a:srgbClr val="231F20"/>
                </a:solidFill>
                <a:latin typeface="Trebuchet MS"/>
                <a:cs typeface="Trebuchet MS"/>
              </a:rPr>
              <a:t>City</a:t>
            </a:r>
            <a:r>
              <a:rPr spc="-61" dirty="0">
                <a:solidFill>
                  <a:srgbClr val="231F20"/>
                </a:solidFill>
                <a:latin typeface="Trebuchet MS"/>
                <a:cs typeface="Trebuchet MS"/>
              </a:rPr>
              <a:t> </a:t>
            </a:r>
            <a:r>
              <a:rPr spc="-41" dirty="0">
                <a:solidFill>
                  <a:srgbClr val="231F20"/>
                </a:solidFill>
                <a:latin typeface="Trebuchet MS"/>
                <a:cs typeface="Trebuchet MS"/>
              </a:rPr>
              <a:t>of</a:t>
            </a:r>
            <a:r>
              <a:rPr spc="-61" dirty="0">
                <a:solidFill>
                  <a:srgbClr val="231F20"/>
                </a:solidFill>
                <a:latin typeface="Trebuchet MS"/>
                <a:cs typeface="Trebuchet MS"/>
              </a:rPr>
              <a:t> </a:t>
            </a:r>
            <a:r>
              <a:rPr spc="-41" dirty="0">
                <a:solidFill>
                  <a:srgbClr val="231F20"/>
                </a:solidFill>
                <a:latin typeface="Trebuchet MS"/>
                <a:cs typeface="Trebuchet MS"/>
              </a:rPr>
              <a:t>Greenbelt</a:t>
            </a:r>
            <a:r>
              <a:rPr spc="-61" dirty="0">
                <a:solidFill>
                  <a:srgbClr val="231F20"/>
                </a:solidFill>
                <a:latin typeface="Trebuchet MS"/>
                <a:cs typeface="Trebuchet MS"/>
              </a:rPr>
              <a:t> </a:t>
            </a:r>
            <a:r>
              <a:rPr spc="-48" dirty="0">
                <a:solidFill>
                  <a:srgbClr val="231F20"/>
                </a:solidFill>
                <a:latin typeface="Trebuchet MS"/>
                <a:cs typeface="Trebuchet MS"/>
              </a:rPr>
              <a:t>will</a:t>
            </a:r>
            <a:r>
              <a:rPr spc="-61" dirty="0">
                <a:solidFill>
                  <a:srgbClr val="231F20"/>
                </a:solidFill>
                <a:latin typeface="Trebuchet MS"/>
                <a:cs typeface="Trebuchet MS"/>
              </a:rPr>
              <a:t> </a:t>
            </a:r>
            <a:r>
              <a:rPr spc="-31" dirty="0">
                <a:solidFill>
                  <a:srgbClr val="231F20"/>
                </a:solidFill>
                <a:latin typeface="Trebuchet MS"/>
                <a:cs typeface="Trebuchet MS"/>
              </a:rPr>
              <a:t>provide</a:t>
            </a:r>
            <a:r>
              <a:rPr spc="-61" dirty="0">
                <a:solidFill>
                  <a:srgbClr val="231F20"/>
                </a:solidFill>
                <a:latin typeface="Trebuchet MS"/>
                <a:cs typeface="Trebuchet MS"/>
              </a:rPr>
              <a:t> </a:t>
            </a:r>
            <a:r>
              <a:rPr spc="-51" dirty="0">
                <a:solidFill>
                  <a:srgbClr val="231F20"/>
                </a:solidFill>
                <a:latin typeface="Trebuchet MS"/>
                <a:cs typeface="Trebuchet MS"/>
              </a:rPr>
              <a:t>excellent</a:t>
            </a:r>
            <a:r>
              <a:rPr spc="-61" dirty="0">
                <a:solidFill>
                  <a:srgbClr val="231F20"/>
                </a:solidFill>
                <a:latin typeface="Trebuchet MS"/>
                <a:cs typeface="Trebuchet MS"/>
              </a:rPr>
              <a:t> </a:t>
            </a:r>
            <a:r>
              <a:rPr spc="-48" dirty="0">
                <a:solidFill>
                  <a:srgbClr val="231F20"/>
                </a:solidFill>
                <a:latin typeface="Trebuchet MS"/>
                <a:cs typeface="Trebuchet MS"/>
              </a:rPr>
              <a:t>services,</a:t>
            </a:r>
            <a:r>
              <a:rPr spc="-61" dirty="0">
                <a:solidFill>
                  <a:srgbClr val="231F20"/>
                </a:solidFill>
                <a:latin typeface="Trebuchet MS"/>
                <a:cs typeface="Trebuchet MS"/>
              </a:rPr>
              <a:t> </a:t>
            </a:r>
            <a:r>
              <a:rPr spc="-37" dirty="0">
                <a:solidFill>
                  <a:srgbClr val="231F20"/>
                </a:solidFill>
                <a:latin typeface="Trebuchet MS"/>
                <a:cs typeface="Trebuchet MS"/>
              </a:rPr>
              <a:t>preserve</a:t>
            </a:r>
            <a:r>
              <a:rPr spc="-61" dirty="0">
                <a:solidFill>
                  <a:srgbClr val="231F20"/>
                </a:solidFill>
                <a:latin typeface="Trebuchet MS"/>
                <a:cs typeface="Trebuchet MS"/>
              </a:rPr>
              <a:t> </a:t>
            </a:r>
            <a:r>
              <a:rPr spc="-17" dirty="0">
                <a:solidFill>
                  <a:srgbClr val="231F20"/>
                </a:solidFill>
                <a:latin typeface="Trebuchet MS"/>
                <a:cs typeface="Trebuchet MS"/>
              </a:rPr>
              <a:t>and</a:t>
            </a:r>
            <a:r>
              <a:rPr spc="-61" dirty="0">
                <a:solidFill>
                  <a:srgbClr val="231F20"/>
                </a:solidFill>
                <a:latin typeface="Trebuchet MS"/>
                <a:cs typeface="Trebuchet MS"/>
              </a:rPr>
              <a:t> </a:t>
            </a:r>
            <a:r>
              <a:rPr spc="-7" dirty="0">
                <a:solidFill>
                  <a:srgbClr val="231F20"/>
                </a:solidFill>
                <a:latin typeface="Trebuchet MS"/>
                <a:cs typeface="Trebuchet MS"/>
              </a:rPr>
              <a:t>enhance </a:t>
            </a:r>
            <a:r>
              <a:rPr spc="-24" dirty="0">
                <a:solidFill>
                  <a:srgbClr val="231F20"/>
                </a:solidFill>
                <a:latin typeface="Trebuchet MS"/>
                <a:cs typeface="Trebuchet MS"/>
              </a:rPr>
              <a:t>our</a:t>
            </a:r>
            <a:r>
              <a:rPr spc="-65" dirty="0">
                <a:solidFill>
                  <a:srgbClr val="231F20"/>
                </a:solidFill>
                <a:latin typeface="Trebuchet MS"/>
                <a:cs typeface="Trebuchet MS"/>
              </a:rPr>
              <a:t> </a:t>
            </a:r>
            <a:r>
              <a:rPr spc="-51" dirty="0">
                <a:solidFill>
                  <a:srgbClr val="231F20"/>
                </a:solidFill>
                <a:latin typeface="Trebuchet MS"/>
                <a:cs typeface="Trebuchet MS"/>
              </a:rPr>
              <a:t>legacy,</a:t>
            </a:r>
            <a:r>
              <a:rPr spc="-61" dirty="0">
                <a:solidFill>
                  <a:srgbClr val="231F20"/>
                </a:solidFill>
                <a:latin typeface="Trebuchet MS"/>
                <a:cs typeface="Trebuchet MS"/>
              </a:rPr>
              <a:t> </a:t>
            </a:r>
            <a:r>
              <a:rPr spc="-17" dirty="0">
                <a:solidFill>
                  <a:srgbClr val="231F20"/>
                </a:solidFill>
                <a:latin typeface="Trebuchet MS"/>
                <a:cs typeface="Trebuchet MS"/>
              </a:rPr>
              <a:t>and</a:t>
            </a:r>
            <a:r>
              <a:rPr spc="-61" dirty="0">
                <a:solidFill>
                  <a:srgbClr val="231F20"/>
                </a:solidFill>
                <a:latin typeface="Trebuchet MS"/>
                <a:cs typeface="Trebuchet MS"/>
              </a:rPr>
              <a:t> </a:t>
            </a:r>
            <a:r>
              <a:rPr spc="-34" dirty="0">
                <a:solidFill>
                  <a:srgbClr val="231F20"/>
                </a:solidFill>
                <a:latin typeface="Trebuchet MS"/>
                <a:cs typeface="Trebuchet MS"/>
              </a:rPr>
              <a:t>ensure</a:t>
            </a:r>
            <a:r>
              <a:rPr spc="-61" dirty="0">
                <a:solidFill>
                  <a:srgbClr val="231F20"/>
                </a:solidFill>
                <a:latin typeface="Trebuchet MS"/>
                <a:cs typeface="Trebuchet MS"/>
              </a:rPr>
              <a:t> </a:t>
            </a:r>
            <a:r>
              <a:rPr spc="-34" dirty="0">
                <a:solidFill>
                  <a:srgbClr val="231F20"/>
                </a:solidFill>
                <a:latin typeface="Trebuchet MS"/>
                <a:cs typeface="Trebuchet MS"/>
              </a:rPr>
              <a:t>equity</a:t>
            </a:r>
            <a:r>
              <a:rPr spc="-61" dirty="0">
                <a:solidFill>
                  <a:srgbClr val="231F20"/>
                </a:solidFill>
                <a:latin typeface="Trebuchet MS"/>
                <a:cs typeface="Trebuchet MS"/>
              </a:rPr>
              <a:t> </a:t>
            </a:r>
            <a:r>
              <a:rPr spc="-17" dirty="0">
                <a:solidFill>
                  <a:srgbClr val="231F20"/>
                </a:solidFill>
                <a:latin typeface="Trebuchet MS"/>
                <a:cs typeface="Trebuchet MS"/>
              </a:rPr>
              <a:t>and</a:t>
            </a:r>
            <a:r>
              <a:rPr spc="-61" dirty="0">
                <a:solidFill>
                  <a:srgbClr val="231F20"/>
                </a:solidFill>
                <a:latin typeface="Trebuchet MS"/>
                <a:cs typeface="Trebuchet MS"/>
              </a:rPr>
              <a:t> </a:t>
            </a:r>
            <a:r>
              <a:rPr spc="-27" dirty="0">
                <a:solidFill>
                  <a:srgbClr val="231F20"/>
                </a:solidFill>
                <a:latin typeface="Trebuchet MS"/>
                <a:cs typeface="Trebuchet MS"/>
              </a:rPr>
              <a:t>inclusion</a:t>
            </a:r>
            <a:r>
              <a:rPr spc="-61" dirty="0">
                <a:solidFill>
                  <a:srgbClr val="231F20"/>
                </a:solidFill>
                <a:latin typeface="Trebuchet MS"/>
                <a:cs typeface="Trebuchet MS"/>
              </a:rPr>
              <a:t> </a:t>
            </a:r>
            <a:r>
              <a:rPr spc="-27" dirty="0">
                <a:solidFill>
                  <a:srgbClr val="231F20"/>
                </a:solidFill>
                <a:latin typeface="Trebuchet MS"/>
                <a:cs typeface="Trebuchet MS"/>
              </a:rPr>
              <a:t>in</a:t>
            </a:r>
            <a:r>
              <a:rPr spc="-61" dirty="0">
                <a:solidFill>
                  <a:srgbClr val="231F20"/>
                </a:solidFill>
                <a:latin typeface="Trebuchet MS"/>
                <a:cs typeface="Trebuchet MS"/>
              </a:rPr>
              <a:t> </a:t>
            </a:r>
            <a:r>
              <a:rPr spc="-37" dirty="0">
                <a:solidFill>
                  <a:srgbClr val="231F20"/>
                </a:solidFill>
                <a:latin typeface="Trebuchet MS"/>
                <a:cs typeface="Trebuchet MS"/>
              </a:rPr>
              <a:t>the</a:t>
            </a:r>
            <a:r>
              <a:rPr spc="-61" dirty="0">
                <a:solidFill>
                  <a:srgbClr val="231F20"/>
                </a:solidFill>
                <a:latin typeface="Trebuchet MS"/>
                <a:cs typeface="Trebuchet MS"/>
              </a:rPr>
              <a:t> </a:t>
            </a:r>
            <a:r>
              <a:rPr spc="-44" dirty="0">
                <a:solidFill>
                  <a:srgbClr val="231F20"/>
                </a:solidFill>
                <a:latin typeface="Trebuchet MS"/>
                <a:cs typeface="Trebuchet MS"/>
              </a:rPr>
              <a:t>City</a:t>
            </a:r>
            <a:r>
              <a:rPr spc="-61" dirty="0">
                <a:solidFill>
                  <a:srgbClr val="231F20"/>
                </a:solidFill>
                <a:latin typeface="Trebuchet MS"/>
                <a:cs typeface="Trebuchet MS"/>
              </a:rPr>
              <a:t> </a:t>
            </a:r>
            <a:r>
              <a:rPr spc="-17" dirty="0">
                <a:solidFill>
                  <a:srgbClr val="231F20"/>
                </a:solidFill>
                <a:latin typeface="Trebuchet MS"/>
                <a:cs typeface="Trebuchet MS"/>
              </a:rPr>
              <a:t>by:</a:t>
            </a:r>
            <a:endParaRPr dirty="0">
              <a:latin typeface="Trebuchet MS"/>
              <a:cs typeface="Trebuchet MS"/>
            </a:endParaRPr>
          </a:p>
        </p:txBody>
      </p:sp>
      <p:grpSp>
        <p:nvGrpSpPr>
          <p:cNvPr id="40" name="object 40"/>
          <p:cNvGrpSpPr/>
          <p:nvPr/>
        </p:nvGrpSpPr>
        <p:grpSpPr>
          <a:xfrm>
            <a:off x="1180605" y="3596881"/>
            <a:ext cx="349827" cy="349827"/>
            <a:chOff x="471316" y="4447534"/>
            <a:chExt cx="513080" cy="513080"/>
          </a:xfrm>
        </p:grpSpPr>
        <p:sp>
          <p:nvSpPr>
            <p:cNvPr id="41" name="object 41"/>
            <p:cNvSpPr/>
            <p:nvPr/>
          </p:nvSpPr>
          <p:spPr>
            <a:xfrm>
              <a:off x="735190" y="4649368"/>
              <a:ext cx="86360" cy="305435"/>
            </a:xfrm>
            <a:custGeom>
              <a:avLst/>
              <a:gdLst/>
              <a:ahLst/>
              <a:cxnLst/>
              <a:rect l="l" t="t" r="r" b="b"/>
              <a:pathLst>
                <a:path w="86359" h="305435">
                  <a:moveTo>
                    <a:pt x="85991" y="0"/>
                  </a:moveTo>
                  <a:lnTo>
                    <a:pt x="0" y="0"/>
                  </a:lnTo>
                  <a:lnTo>
                    <a:pt x="0" y="304876"/>
                  </a:lnTo>
                  <a:lnTo>
                    <a:pt x="85991" y="304876"/>
                  </a:lnTo>
                  <a:lnTo>
                    <a:pt x="85991" y="0"/>
                  </a:lnTo>
                  <a:close/>
                </a:path>
              </a:pathLst>
            </a:custGeom>
            <a:solidFill>
              <a:srgbClr val="60BFB2"/>
            </a:solidFill>
          </p:spPr>
          <p:txBody>
            <a:bodyPr wrap="square" lIns="0" tIns="0" rIns="0" bIns="0" rtlCol="0"/>
            <a:lstStyle/>
            <a:p>
              <a:endParaRPr sz="2000"/>
            </a:p>
          </p:txBody>
        </p:sp>
        <p:sp>
          <p:nvSpPr>
            <p:cNvPr id="42" name="object 42"/>
            <p:cNvSpPr/>
            <p:nvPr/>
          </p:nvSpPr>
          <p:spPr>
            <a:xfrm>
              <a:off x="735177" y="4649914"/>
              <a:ext cx="55244" cy="273050"/>
            </a:xfrm>
            <a:custGeom>
              <a:avLst/>
              <a:gdLst/>
              <a:ahLst/>
              <a:cxnLst/>
              <a:rect l="l" t="t" r="r" b="b"/>
              <a:pathLst>
                <a:path w="55245" h="273050">
                  <a:moveTo>
                    <a:pt x="54724" y="0"/>
                  </a:moveTo>
                  <a:lnTo>
                    <a:pt x="0" y="0"/>
                  </a:lnTo>
                  <a:lnTo>
                    <a:pt x="0" y="269240"/>
                  </a:lnTo>
                  <a:lnTo>
                    <a:pt x="0" y="273050"/>
                  </a:lnTo>
                  <a:lnTo>
                    <a:pt x="53136" y="273050"/>
                  </a:lnTo>
                  <a:lnTo>
                    <a:pt x="53136" y="269240"/>
                  </a:lnTo>
                  <a:lnTo>
                    <a:pt x="54724" y="269240"/>
                  </a:lnTo>
                  <a:lnTo>
                    <a:pt x="54724" y="0"/>
                  </a:lnTo>
                  <a:close/>
                </a:path>
              </a:pathLst>
            </a:custGeom>
            <a:solidFill>
              <a:srgbClr val="FFFFFF"/>
            </a:solidFill>
          </p:spPr>
          <p:txBody>
            <a:bodyPr wrap="square" lIns="0" tIns="0" rIns="0" bIns="0" rtlCol="0"/>
            <a:lstStyle/>
            <a:p>
              <a:endParaRPr sz="2000"/>
            </a:p>
          </p:txBody>
        </p:sp>
        <p:sp>
          <p:nvSpPr>
            <p:cNvPr id="43" name="object 43"/>
            <p:cNvSpPr/>
            <p:nvPr/>
          </p:nvSpPr>
          <p:spPr>
            <a:xfrm>
              <a:off x="729325" y="4643503"/>
              <a:ext cx="97790" cy="316865"/>
            </a:xfrm>
            <a:custGeom>
              <a:avLst/>
              <a:gdLst/>
              <a:ahLst/>
              <a:cxnLst/>
              <a:rect l="l" t="t" r="r" b="b"/>
              <a:pathLst>
                <a:path w="97790" h="316864">
                  <a:moveTo>
                    <a:pt x="95097" y="0"/>
                  </a:moveTo>
                  <a:lnTo>
                    <a:pt x="2628" y="0"/>
                  </a:lnTo>
                  <a:lnTo>
                    <a:pt x="0" y="2628"/>
                  </a:lnTo>
                  <a:lnTo>
                    <a:pt x="0" y="313969"/>
                  </a:lnTo>
                  <a:lnTo>
                    <a:pt x="2628" y="316598"/>
                  </a:lnTo>
                  <a:lnTo>
                    <a:pt x="95097" y="316598"/>
                  </a:lnTo>
                  <a:lnTo>
                    <a:pt x="97726" y="313969"/>
                  </a:lnTo>
                  <a:lnTo>
                    <a:pt x="97726" y="304876"/>
                  </a:lnTo>
                  <a:lnTo>
                    <a:pt x="11734" y="304876"/>
                  </a:lnTo>
                  <a:lnTo>
                    <a:pt x="11734" y="11734"/>
                  </a:lnTo>
                  <a:lnTo>
                    <a:pt x="97726" y="11734"/>
                  </a:lnTo>
                  <a:lnTo>
                    <a:pt x="97726" y="2628"/>
                  </a:lnTo>
                  <a:lnTo>
                    <a:pt x="95097" y="0"/>
                  </a:lnTo>
                  <a:close/>
                </a:path>
                <a:path w="97790" h="316864">
                  <a:moveTo>
                    <a:pt x="97726" y="11734"/>
                  </a:moveTo>
                  <a:lnTo>
                    <a:pt x="86004" y="11734"/>
                  </a:lnTo>
                  <a:lnTo>
                    <a:pt x="86004" y="304876"/>
                  </a:lnTo>
                  <a:lnTo>
                    <a:pt x="97726" y="304876"/>
                  </a:lnTo>
                  <a:lnTo>
                    <a:pt x="97726" y="11734"/>
                  </a:lnTo>
                  <a:close/>
                </a:path>
              </a:pathLst>
            </a:custGeom>
            <a:solidFill>
              <a:srgbClr val="002403"/>
            </a:solidFill>
          </p:spPr>
          <p:txBody>
            <a:bodyPr wrap="square" lIns="0" tIns="0" rIns="0" bIns="0" rtlCol="0"/>
            <a:lstStyle/>
            <a:p>
              <a:endParaRPr sz="2000"/>
            </a:p>
          </p:txBody>
        </p:sp>
        <p:pic>
          <p:nvPicPr>
            <p:cNvPr id="44" name="object 44"/>
            <p:cNvPicPr/>
            <p:nvPr/>
          </p:nvPicPr>
          <p:blipFill>
            <a:blip r:embed="rId9" cstate="print"/>
            <a:stretch>
              <a:fillRect/>
            </a:stretch>
          </p:blipFill>
          <p:spPr>
            <a:xfrm>
              <a:off x="471323" y="4713861"/>
              <a:ext cx="269726" cy="246249"/>
            </a:xfrm>
            <a:prstGeom prst="rect">
              <a:avLst/>
            </a:prstGeom>
          </p:spPr>
        </p:pic>
        <p:sp>
          <p:nvSpPr>
            <p:cNvPr id="45" name="object 45"/>
            <p:cNvSpPr/>
            <p:nvPr/>
          </p:nvSpPr>
          <p:spPr>
            <a:xfrm>
              <a:off x="750827" y="4453919"/>
              <a:ext cx="227329" cy="500380"/>
            </a:xfrm>
            <a:custGeom>
              <a:avLst/>
              <a:gdLst/>
              <a:ahLst/>
              <a:cxnLst/>
              <a:rect l="l" t="t" r="r" b="b"/>
              <a:pathLst>
                <a:path w="227330" h="500379">
                  <a:moveTo>
                    <a:pt x="113360" y="0"/>
                  </a:moveTo>
                  <a:lnTo>
                    <a:pt x="0" y="125095"/>
                  </a:lnTo>
                  <a:lnTo>
                    <a:pt x="70370" y="125095"/>
                  </a:lnTo>
                  <a:lnTo>
                    <a:pt x="70370" y="500316"/>
                  </a:lnTo>
                  <a:lnTo>
                    <a:pt x="156349" y="500316"/>
                  </a:lnTo>
                  <a:lnTo>
                    <a:pt x="156349" y="125095"/>
                  </a:lnTo>
                  <a:lnTo>
                    <a:pt x="226720" y="125095"/>
                  </a:lnTo>
                  <a:lnTo>
                    <a:pt x="113360" y="0"/>
                  </a:lnTo>
                  <a:close/>
                </a:path>
              </a:pathLst>
            </a:custGeom>
            <a:solidFill>
              <a:srgbClr val="60BFB2"/>
            </a:solidFill>
          </p:spPr>
          <p:txBody>
            <a:bodyPr wrap="square" lIns="0" tIns="0" rIns="0" bIns="0" rtlCol="0"/>
            <a:lstStyle/>
            <a:p>
              <a:endParaRPr sz="2000"/>
            </a:p>
          </p:txBody>
        </p:sp>
        <p:sp>
          <p:nvSpPr>
            <p:cNvPr id="46" name="object 46"/>
            <p:cNvSpPr/>
            <p:nvPr/>
          </p:nvSpPr>
          <p:spPr>
            <a:xfrm>
              <a:off x="750827" y="4453919"/>
              <a:ext cx="198755" cy="469265"/>
            </a:xfrm>
            <a:custGeom>
              <a:avLst/>
              <a:gdLst/>
              <a:ahLst/>
              <a:cxnLst/>
              <a:rect l="l" t="t" r="r" b="b"/>
              <a:pathLst>
                <a:path w="198755" h="469264">
                  <a:moveTo>
                    <a:pt x="113360" y="0"/>
                  </a:moveTo>
                  <a:lnTo>
                    <a:pt x="0" y="125095"/>
                  </a:lnTo>
                  <a:lnTo>
                    <a:pt x="70370" y="125095"/>
                  </a:lnTo>
                  <a:lnTo>
                    <a:pt x="70358" y="469036"/>
                  </a:lnTo>
                  <a:lnTo>
                    <a:pt x="121589" y="469036"/>
                  </a:lnTo>
                  <a:lnTo>
                    <a:pt x="125082" y="465543"/>
                  </a:lnTo>
                  <a:lnTo>
                    <a:pt x="125082" y="97307"/>
                  </a:lnTo>
                  <a:lnTo>
                    <a:pt x="128587" y="93814"/>
                  </a:lnTo>
                  <a:lnTo>
                    <a:pt x="198374" y="93814"/>
                  </a:lnTo>
                  <a:lnTo>
                    <a:pt x="113360" y="0"/>
                  </a:lnTo>
                  <a:close/>
                </a:path>
              </a:pathLst>
            </a:custGeom>
            <a:solidFill>
              <a:srgbClr val="FFFFFF"/>
            </a:solidFill>
          </p:spPr>
          <p:txBody>
            <a:bodyPr wrap="square" lIns="0" tIns="0" rIns="0" bIns="0" rtlCol="0"/>
            <a:lstStyle/>
            <a:p>
              <a:endParaRPr sz="2000"/>
            </a:p>
          </p:txBody>
        </p:sp>
        <p:sp>
          <p:nvSpPr>
            <p:cNvPr id="47" name="object 47"/>
            <p:cNvSpPr/>
            <p:nvPr/>
          </p:nvSpPr>
          <p:spPr>
            <a:xfrm>
              <a:off x="744534" y="4447534"/>
              <a:ext cx="239395" cy="513080"/>
            </a:xfrm>
            <a:custGeom>
              <a:avLst/>
              <a:gdLst/>
              <a:ahLst/>
              <a:cxnLst/>
              <a:rect l="l" t="t" r="r" b="b"/>
              <a:pathLst>
                <a:path w="239394" h="513079">
                  <a:moveTo>
                    <a:pt x="121780" y="0"/>
                  </a:moveTo>
                  <a:lnTo>
                    <a:pt x="117525" y="0"/>
                  </a:lnTo>
                  <a:lnTo>
                    <a:pt x="393" y="129247"/>
                  </a:lnTo>
                  <a:lnTo>
                    <a:pt x="0" y="131737"/>
                  </a:lnTo>
                  <a:lnTo>
                    <a:pt x="1879" y="135966"/>
                  </a:lnTo>
                  <a:lnTo>
                    <a:pt x="3975" y="137337"/>
                  </a:lnTo>
                  <a:lnTo>
                    <a:pt x="70789" y="137337"/>
                  </a:lnTo>
                  <a:lnTo>
                    <a:pt x="70789" y="509930"/>
                  </a:lnTo>
                  <a:lnTo>
                    <a:pt x="73418" y="512559"/>
                  </a:lnTo>
                  <a:lnTo>
                    <a:pt x="165887" y="512559"/>
                  </a:lnTo>
                  <a:lnTo>
                    <a:pt x="168516" y="509930"/>
                  </a:lnTo>
                  <a:lnTo>
                    <a:pt x="168516" y="500837"/>
                  </a:lnTo>
                  <a:lnTo>
                    <a:pt x="82524" y="500837"/>
                  </a:lnTo>
                  <a:lnTo>
                    <a:pt x="82524" y="128231"/>
                  </a:lnTo>
                  <a:lnTo>
                    <a:pt x="79895" y="125615"/>
                  </a:lnTo>
                  <a:lnTo>
                    <a:pt x="19519" y="125615"/>
                  </a:lnTo>
                  <a:lnTo>
                    <a:pt x="119659" y="15112"/>
                  </a:lnTo>
                  <a:lnTo>
                    <a:pt x="135476" y="15112"/>
                  </a:lnTo>
                  <a:lnTo>
                    <a:pt x="121780" y="0"/>
                  </a:lnTo>
                  <a:close/>
                </a:path>
                <a:path w="239394" h="513079">
                  <a:moveTo>
                    <a:pt x="135476" y="15112"/>
                  </a:moveTo>
                  <a:lnTo>
                    <a:pt x="119659" y="15112"/>
                  </a:lnTo>
                  <a:lnTo>
                    <a:pt x="219786" y="125615"/>
                  </a:lnTo>
                  <a:lnTo>
                    <a:pt x="159410" y="125615"/>
                  </a:lnTo>
                  <a:lnTo>
                    <a:pt x="156781" y="128231"/>
                  </a:lnTo>
                  <a:lnTo>
                    <a:pt x="156781" y="500837"/>
                  </a:lnTo>
                  <a:lnTo>
                    <a:pt x="168516" y="500837"/>
                  </a:lnTo>
                  <a:lnTo>
                    <a:pt x="168516" y="137337"/>
                  </a:lnTo>
                  <a:lnTo>
                    <a:pt x="235331" y="137337"/>
                  </a:lnTo>
                  <a:lnTo>
                    <a:pt x="237426" y="135966"/>
                  </a:lnTo>
                  <a:lnTo>
                    <a:pt x="239306" y="131737"/>
                  </a:lnTo>
                  <a:lnTo>
                    <a:pt x="238912" y="129247"/>
                  </a:lnTo>
                  <a:lnTo>
                    <a:pt x="135476" y="15112"/>
                  </a:lnTo>
                  <a:close/>
                </a:path>
              </a:pathLst>
            </a:custGeom>
            <a:solidFill>
              <a:srgbClr val="002403"/>
            </a:solidFill>
          </p:spPr>
          <p:txBody>
            <a:bodyPr wrap="square" lIns="0" tIns="0" rIns="0" bIns="0" rtlCol="0"/>
            <a:lstStyle/>
            <a:p>
              <a:endParaRPr sz="2000"/>
            </a:p>
          </p:txBody>
        </p:sp>
        <p:pic>
          <p:nvPicPr>
            <p:cNvPr id="48" name="object 48"/>
            <p:cNvPicPr/>
            <p:nvPr/>
          </p:nvPicPr>
          <p:blipFill>
            <a:blip r:embed="rId10" cstate="print"/>
            <a:stretch>
              <a:fillRect/>
            </a:stretch>
          </p:blipFill>
          <p:spPr>
            <a:xfrm>
              <a:off x="471316" y="4666960"/>
              <a:ext cx="136791" cy="199354"/>
            </a:xfrm>
            <a:prstGeom prst="rect">
              <a:avLst/>
            </a:prstGeom>
          </p:spPr>
        </p:pic>
        <p:pic>
          <p:nvPicPr>
            <p:cNvPr id="49" name="object 49"/>
            <p:cNvPicPr/>
            <p:nvPr/>
          </p:nvPicPr>
          <p:blipFill>
            <a:blip r:embed="rId11" cstate="print"/>
            <a:stretch>
              <a:fillRect/>
            </a:stretch>
          </p:blipFill>
          <p:spPr>
            <a:xfrm>
              <a:off x="502599" y="4448045"/>
              <a:ext cx="277539" cy="277547"/>
            </a:xfrm>
            <a:prstGeom prst="rect">
              <a:avLst/>
            </a:prstGeom>
          </p:spPr>
        </p:pic>
        <p:sp>
          <p:nvSpPr>
            <p:cNvPr id="50" name="object 50"/>
            <p:cNvSpPr/>
            <p:nvPr/>
          </p:nvSpPr>
          <p:spPr>
            <a:xfrm>
              <a:off x="932586" y="4627854"/>
              <a:ext cx="43180" cy="285750"/>
            </a:xfrm>
            <a:custGeom>
              <a:avLst/>
              <a:gdLst/>
              <a:ahLst/>
              <a:cxnLst/>
              <a:rect l="l" t="t" r="r" b="b"/>
              <a:pathLst>
                <a:path w="43180" h="285750">
                  <a:moveTo>
                    <a:pt x="11734" y="152844"/>
                  </a:moveTo>
                  <a:lnTo>
                    <a:pt x="9105" y="150215"/>
                  </a:lnTo>
                  <a:lnTo>
                    <a:pt x="2628" y="150215"/>
                  </a:lnTo>
                  <a:lnTo>
                    <a:pt x="0" y="152844"/>
                  </a:lnTo>
                  <a:lnTo>
                    <a:pt x="0" y="282714"/>
                  </a:lnTo>
                  <a:lnTo>
                    <a:pt x="2628" y="285343"/>
                  </a:lnTo>
                  <a:lnTo>
                    <a:pt x="5867" y="285343"/>
                  </a:lnTo>
                  <a:lnTo>
                    <a:pt x="9105" y="285343"/>
                  </a:lnTo>
                  <a:lnTo>
                    <a:pt x="11734" y="282714"/>
                  </a:lnTo>
                  <a:lnTo>
                    <a:pt x="11734" y="152844"/>
                  </a:lnTo>
                  <a:close/>
                </a:path>
                <a:path w="43180" h="285750">
                  <a:moveTo>
                    <a:pt x="11734" y="104254"/>
                  </a:moveTo>
                  <a:lnTo>
                    <a:pt x="9105" y="101625"/>
                  </a:lnTo>
                  <a:lnTo>
                    <a:pt x="2628" y="101625"/>
                  </a:lnTo>
                  <a:lnTo>
                    <a:pt x="0" y="104254"/>
                  </a:lnTo>
                  <a:lnTo>
                    <a:pt x="0" y="128041"/>
                  </a:lnTo>
                  <a:lnTo>
                    <a:pt x="2628" y="130670"/>
                  </a:lnTo>
                  <a:lnTo>
                    <a:pt x="5867" y="130670"/>
                  </a:lnTo>
                  <a:lnTo>
                    <a:pt x="9105" y="130670"/>
                  </a:lnTo>
                  <a:lnTo>
                    <a:pt x="11734" y="128041"/>
                  </a:lnTo>
                  <a:lnTo>
                    <a:pt x="11734" y="104254"/>
                  </a:lnTo>
                  <a:close/>
                </a:path>
                <a:path w="43180" h="285750">
                  <a:moveTo>
                    <a:pt x="43002" y="51206"/>
                  </a:moveTo>
                  <a:lnTo>
                    <a:pt x="40373" y="48577"/>
                  </a:lnTo>
                  <a:lnTo>
                    <a:pt x="33896" y="48577"/>
                  </a:lnTo>
                  <a:lnTo>
                    <a:pt x="31267" y="51206"/>
                  </a:lnTo>
                  <a:lnTo>
                    <a:pt x="31267" y="165442"/>
                  </a:lnTo>
                  <a:lnTo>
                    <a:pt x="33896" y="168071"/>
                  </a:lnTo>
                  <a:lnTo>
                    <a:pt x="37134" y="168071"/>
                  </a:lnTo>
                  <a:lnTo>
                    <a:pt x="40373" y="168071"/>
                  </a:lnTo>
                  <a:lnTo>
                    <a:pt x="43002" y="165442"/>
                  </a:lnTo>
                  <a:lnTo>
                    <a:pt x="43002" y="51206"/>
                  </a:lnTo>
                  <a:close/>
                </a:path>
                <a:path w="43180" h="285750">
                  <a:moveTo>
                    <a:pt x="43002" y="2628"/>
                  </a:moveTo>
                  <a:lnTo>
                    <a:pt x="40373" y="0"/>
                  </a:lnTo>
                  <a:lnTo>
                    <a:pt x="33896" y="0"/>
                  </a:lnTo>
                  <a:lnTo>
                    <a:pt x="31267" y="2628"/>
                  </a:lnTo>
                  <a:lnTo>
                    <a:pt x="31267" y="26403"/>
                  </a:lnTo>
                  <a:lnTo>
                    <a:pt x="33896" y="29032"/>
                  </a:lnTo>
                  <a:lnTo>
                    <a:pt x="37134" y="29032"/>
                  </a:lnTo>
                  <a:lnTo>
                    <a:pt x="40373" y="29032"/>
                  </a:lnTo>
                  <a:lnTo>
                    <a:pt x="43002" y="26403"/>
                  </a:lnTo>
                  <a:lnTo>
                    <a:pt x="43002" y="2628"/>
                  </a:lnTo>
                  <a:close/>
                </a:path>
              </a:pathLst>
            </a:custGeom>
            <a:solidFill>
              <a:srgbClr val="002403"/>
            </a:solidFill>
          </p:spPr>
          <p:txBody>
            <a:bodyPr wrap="square" lIns="0" tIns="0" rIns="0" bIns="0" rtlCol="0"/>
            <a:lstStyle/>
            <a:p>
              <a:endParaRPr sz="2000"/>
            </a:p>
          </p:txBody>
        </p:sp>
      </p:grpSp>
      <p:pic>
        <p:nvPicPr>
          <p:cNvPr id="51" name="object 51"/>
          <p:cNvPicPr/>
          <p:nvPr/>
        </p:nvPicPr>
        <p:blipFill>
          <a:blip r:embed="rId12" cstate="print"/>
          <a:stretch>
            <a:fillRect/>
          </a:stretch>
        </p:blipFill>
        <p:spPr>
          <a:xfrm>
            <a:off x="4829757" y="4512786"/>
            <a:ext cx="335288" cy="334643"/>
          </a:xfrm>
          <a:prstGeom prst="rect">
            <a:avLst/>
          </a:prstGeom>
        </p:spPr>
      </p:pic>
      <p:pic>
        <p:nvPicPr>
          <p:cNvPr id="52" name="object 52"/>
          <p:cNvPicPr/>
          <p:nvPr/>
        </p:nvPicPr>
        <p:blipFill>
          <a:blip r:embed="rId13" cstate="print"/>
          <a:stretch>
            <a:fillRect/>
          </a:stretch>
        </p:blipFill>
        <p:spPr>
          <a:xfrm>
            <a:off x="4870567" y="2670410"/>
            <a:ext cx="385863" cy="37403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3470" y="1752600"/>
            <a:ext cx="8510892" cy="4888960"/>
          </a:xfrm>
        </p:spPr>
        <p:txBody>
          <a:bodyPr>
            <a:normAutofit/>
          </a:bodyPr>
          <a:lstStyle/>
          <a:p>
            <a:pPr lvl="0"/>
            <a:r>
              <a:rPr lang="en-US" sz="2000" dirty="0">
                <a:latin typeface="Calibri" panose="020F0502020204030204" pitchFamily="34" charset="0"/>
                <a:cs typeface="Calibri" panose="020F0502020204030204" pitchFamily="34" charset="0"/>
              </a:rPr>
              <a:t>Assisted in the implementation of Laserfiche to the cloud. </a:t>
            </a:r>
          </a:p>
          <a:p>
            <a:pPr lvl="0"/>
            <a:r>
              <a:rPr lang="en-US" sz="2000" dirty="0">
                <a:latin typeface="Calibri" panose="020F0502020204030204" pitchFamily="34" charset="0"/>
                <a:cs typeface="Calibri" panose="020F0502020204030204" pitchFamily="34" charset="0"/>
              </a:rPr>
              <a:t>Rolled out the online benefits self-serve service with employee navigator.</a:t>
            </a:r>
          </a:p>
          <a:p>
            <a:pPr lvl="0"/>
            <a:r>
              <a:rPr lang="en-US" sz="2000" dirty="0">
                <a:latin typeface="Calibri" panose="020F0502020204030204" pitchFamily="34" charset="0"/>
                <a:cs typeface="Calibri" panose="020F0502020204030204" pitchFamily="34" charset="0"/>
              </a:rPr>
              <a:t>Launched the job classification and compensation study, August 2022. Results expected November 2022.</a:t>
            </a:r>
          </a:p>
          <a:p>
            <a:pPr lvl="0"/>
            <a:r>
              <a:rPr lang="en-US" sz="2000" dirty="0">
                <a:latin typeface="Calibri" panose="020F0502020204030204" pitchFamily="34" charset="0"/>
                <a:cs typeface="Calibri" panose="020F0502020204030204" pitchFamily="34" charset="0"/>
              </a:rPr>
              <a:t>Advertised the City’s first Diversity Equity and Inclusion Officer position. </a:t>
            </a:r>
          </a:p>
        </p:txBody>
      </p:sp>
      <p:sp>
        <p:nvSpPr>
          <p:cNvPr id="4" name="Title 1"/>
          <p:cNvSpPr txBox="1">
            <a:spLocks/>
          </p:cNvSpPr>
          <p:nvPr/>
        </p:nvSpPr>
        <p:spPr>
          <a:xfrm>
            <a:off x="762000" y="143483"/>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Human Resources</a:t>
            </a:r>
          </a:p>
        </p:txBody>
      </p:sp>
      <p:pic>
        <p:nvPicPr>
          <p:cNvPr id="5" name="Picture 4">
            <a:extLst>
              <a:ext uri="{FF2B5EF4-FFF2-40B4-BE49-F238E27FC236}">
                <a16:creationId xmlns:a16="http://schemas.microsoft.com/office/drawing/2014/main" id="{4264EEC2-AF64-4C2C-A980-61FDBF366724}"/>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pic>
        <p:nvPicPr>
          <p:cNvPr id="9" name="Picture 8">
            <a:extLst>
              <a:ext uri="{FF2B5EF4-FFF2-40B4-BE49-F238E27FC236}">
                <a16:creationId xmlns:a16="http://schemas.microsoft.com/office/drawing/2014/main" id="{80AA5784-FF5D-40DD-B63C-63B0081E26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3670051"/>
            <a:ext cx="4446113" cy="2964075"/>
          </a:xfrm>
          <a:prstGeom prst="rect">
            <a:avLst/>
          </a:prstGeom>
        </p:spPr>
      </p:pic>
    </p:spTree>
    <p:extLst>
      <p:ext uri="{BB962C8B-B14F-4D97-AF65-F5344CB8AC3E}">
        <p14:creationId xmlns:p14="http://schemas.microsoft.com/office/powerpoint/2010/main" val="923121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213"/>
            <a:ext cx="8686800" cy="1812587"/>
          </a:xfrm>
        </p:spPr>
        <p:txBody>
          <a:bodyPr>
            <a:noAutofit/>
          </a:bodyPr>
          <a:lstStyle/>
          <a:p>
            <a:pPr algn="ctr"/>
            <a:r>
              <a:rPr lang="en-US" sz="3200" dirty="0"/>
              <a:t>FY2023-Q1 Accomplishments</a:t>
            </a:r>
            <a:br>
              <a:rPr lang="en-US" sz="3200" dirty="0"/>
            </a:br>
            <a:r>
              <a:rPr lang="en-US" sz="3200" dirty="0"/>
              <a:t>July-September 2022:</a:t>
            </a:r>
            <a:br>
              <a:rPr lang="en-US" sz="3200" dirty="0"/>
            </a:br>
            <a:r>
              <a:rPr lang="en-US" sz="3200" dirty="0"/>
              <a:t>Economic Development</a:t>
            </a:r>
          </a:p>
        </p:txBody>
      </p:sp>
      <p:sp>
        <p:nvSpPr>
          <p:cNvPr id="5" name="Rectangle 4"/>
          <p:cNvSpPr/>
          <p:nvPr/>
        </p:nvSpPr>
        <p:spPr>
          <a:xfrm>
            <a:off x="240759" y="1997839"/>
            <a:ext cx="8382000" cy="4431983"/>
          </a:xfrm>
          <a:prstGeom prst="rect">
            <a:avLst/>
          </a:prstGeom>
        </p:spPr>
        <p:txBody>
          <a:bodyPr wrap="square">
            <a:spAutoFit/>
          </a:bodyPr>
          <a:lstStyle/>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Onboarded a new Economic Development Intern.</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Revamped and increased the distribution frequency of the Business Brief Bulletin. Moved to </a:t>
            </a:r>
            <a:r>
              <a:rPr lang="en-US" sz="2000" dirty="0" err="1">
                <a:latin typeface="Calibri" panose="020F0502020204030204" pitchFamily="34" charset="0"/>
                <a:cs typeface="Calibri" panose="020F0502020204030204" pitchFamily="34" charset="0"/>
              </a:rPr>
              <a:t>ConstantContact</a:t>
            </a:r>
            <a:r>
              <a:rPr lang="en-US" sz="2000" dirty="0">
                <a:latin typeface="Calibri" panose="020F0502020204030204" pitchFamily="34" charset="0"/>
                <a:cs typeface="Calibri" panose="020F0502020204030204" pitchFamily="34" charset="0"/>
              </a:rPr>
              <a:t> to improve content quality and visibility. </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Helped launch the Prince George’s County Economic Development Cooperative, which is a partnership with municipalities and Prince George’s County Economic Development Corporation (EDC) to share information and resources about economic development</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Conducted engagement sessions with six (6) businesses to assess business needs and share resources for assistance </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Collaborated with Greenbelt CARES to coordinate the Fall Job Fair, which had eleven (11) employers and nearly sixty (60) job seekers participating in the event </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Planning underway for ARPA business assistance programming</a:t>
            </a:r>
          </a:p>
          <a:p>
            <a:pPr marL="274320" lvl="0" indent="-274320">
              <a:lnSpc>
                <a:spcPct val="90000"/>
              </a:lnSpc>
              <a:spcBef>
                <a:spcPts val="600"/>
              </a:spcBef>
              <a:buClr>
                <a:schemeClr val="accent1"/>
              </a:buClr>
              <a:buSzPct val="70000"/>
              <a:buFont typeface="Wingdings"/>
              <a:buChar char=""/>
            </a:pPr>
            <a:r>
              <a:rPr lang="en-US" sz="2000" dirty="0">
                <a:latin typeface="Calibri" panose="020F0502020204030204" pitchFamily="34" charset="0"/>
                <a:cs typeface="Calibri" panose="020F0502020204030204" pitchFamily="34" charset="0"/>
              </a:rPr>
              <a:t>Planning to bring back the Business Coffee meetings</a:t>
            </a:r>
          </a:p>
        </p:txBody>
      </p:sp>
      <p:pic>
        <p:nvPicPr>
          <p:cNvPr id="6" name="Picture 5">
            <a:extLst>
              <a:ext uri="{FF2B5EF4-FFF2-40B4-BE49-F238E27FC236}">
                <a16:creationId xmlns:a16="http://schemas.microsoft.com/office/drawing/2014/main" id="{4F9227E9-6D31-42A4-9ED9-64C0EDCB7C4D}"/>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365837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807723"/>
            <a:ext cx="8153400" cy="5029200"/>
          </a:xfrm>
        </p:spPr>
        <p:txBody>
          <a:bodyPr>
            <a:normAutofit/>
          </a:bodyPr>
          <a:lstStyle/>
          <a:p>
            <a:pPr lvl="0"/>
            <a:r>
              <a:rPr lang="en-US" sz="2000" dirty="0">
                <a:latin typeface="Calibri" panose="020F0502020204030204" pitchFamily="34" charset="0"/>
                <a:cs typeface="Calibri" panose="020F0502020204030204" pitchFamily="34" charset="0"/>
              </a:rPr>
              <a:t>Completed the City of Greenbelt Communications Standards guide</a:t>
            </a:r>
          </a:p>
          <a:p>
            <a:pPr lvl="0"/>
            <a:r>
              <a:rPr lang="en-US" sz="2000" dirty="0">
                <a:latin typeface="Calibri" panose="020F0502020204030204" pitchFamily="34" charset="0"/>
                <a:cs typeface="Calibri" panose="020F0502020204030204" pitchFamily="34" charset="0"/>
              </a:rPr>
              <a:t>Added a new TV to the Council chambers</a:t>
            </a:r>
          </a:p>
          <a:p>
            <a:pPr lvl="0"/>
            <a:r>
              <a:rPr lang="en-US" sz="2000" dirty="0">
                <a:latin typeface="Calibri" panose="020F0502020204030204" pitchFamily="34" charset="0"/>
                <a:cs typeface="Calibri" panose="020F0502020204030204" pitchFamily="34" charset="0"/>
              </a:rPr>
              <a:t>Redesigned an interactive ARPA “dashboard” website for project tracking</a:t>
            </a:r>
          </a:p>
          <a:p>
            <a:r>
              <a:rPr lang="en-US" sz="2000" dirty="0">
                <a:latin typeface="Calibri" panose="020F0502020204030204" pitchFamily="34" charset="0"/>
                <a:cs typeface="Calibri" panose="020F0502020204030204" pitchFamily="34" charset="0"/>
              </a:rPr>
              <a:t>Purchased a teleprompter kit to expand our videography capabilities.</a:t>
            </a:r>
          </a:p>
          <a:p>
            <a:pPr lvl="0"/>
            <a:endParaRPr lang="en-US" sz="2000" dirty="0">
              <a:latin typeface="Calibri" panose="020F0502020204030204" pitchFamily="34" charset="0"/>
              <a:cs typeface="Calibri" panose="020F0502020204030204" pitchFamily="34" charset="0"/>
            </a:endParaRPr>
          </a:p>
          <a:p>
            <a:pPr marL="45720" indent="0">
              <a:buNone/>
            </a:pPr>
            <a:endParaRPr lang="en-US" dirty="0">
              <a:highlight>
                <a:srgbClr val="FFFF00"/>
              </a:highlight>
            </a:endParaRPr>
          </a:p>
          <a:p>
            <a:pPr>
              <a:buFont typeface="Wingdings" pitchFamily="2" charset="2"/>
              <a:buChar char="v"/>
            </a:pPr>
            <a:endParaRPr lang="en-US" dirty="0">
              <a:highlight>
                <a:srgbClr val="FFFF00"/>
              </a:highlight>
            </a:endParaRPr>
          </a:p>
          <a:p>
            <a:pPr>
              <a:buFont typeface="Wingdings" pitchFamily="2" charset="2"/>
              <a:buChar char="v"/>
            </a:pPr>
            <a:endParaRPr lang="en-US" dirty="0">
              <a:highlight>
                <a:srgbClr val="FFFF00"/>
              </a:highlight>
            </a:endParaRPr>
          </a:p>
        </p:txBody>
      </p:sp>
      <p:sp>
        <p:nvSpPr>
          <p:cNvPr id="4" name="Title 1"/>
          <p:cNvSpPr txBox="1">
            <a:spLocks/>
          </p:cNvSpPr>
          <p:nvPr/>
        </p:nvSpPr>
        <p:spPr>
          <a:xfrm>
            <a:off x="184015" y="228600"/>
            <a:ext cx="8534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Public Information Office</a:t>
            </a:r>
          </a:p>
        </p:txBody>
      </p:sp>
      <p:pic>
        <p:nvPicPr>
          <p:cNvPr id="5" name="Picture 4">
            <a:extLst>
              <a:ext uri="{FF2B5EF4-FFF2-40B4-BE49-F238E27FC236}">
                <a16:creationId xmlns:a16="http://schemas.microsoft.com/office/drawing/2014/main" id="{DD60CD61-153B-4D91-933A-818CDB7CD4B0}"/>
              </a:ext>
            </a:extLst>
          </p:cNvPr>
          <p:cNvPicPr/>
          <p:nvPr/>
        </p:nvPicPr>
        <p:blipFill>
          <a:blip r:embed="rId2">
            <a:extLst>
              <a:ext uri="{28A0092B-C50C-407E-A947-70E740481C1C}">
                <a14:useLocalDpi xmlns:a14="http://schemas.microsoft.com/office/drawing/2010/main" val="0"/>
              </a:ext>
            </a:extLst>
          </a:blip>
          <a:stretch>
            <a:fillRect/>
          </a:stretch>
        </p:blipFill>
        <p:spPr>
          <a:xfrm>
            <a:off x="203470" y="0"/>
            <a:ext cx="1117060" cy="1117060"/>
          </a:xfrm>
          <a:prstGeom prst="rect">
            <a:avLst/>
          </a:prstGeom>
        </p:spPr>
      </p:pic>
      <p:pic>
        <p:nvPicPr>
          <p:cNvPr id="6" name="Picture 5">
            <a:extLst>
              <a:ext uri="{FF2B5EF4-FFF2-40B4-BE49-F238E27FC236}">
                <a16:creationId xmlns:a16="http://schemas.microsoft.com/office/drawing/2014/main" id="{0C8B0AFE-0AA1-4029-9F30-475BC8F43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3657600"/>
            <a:ext cx="6248400" cy="2864244"/>
          </a:xfrm>
          <a:prstGeom prst="rect">
            <a:avLst/>
          </a:prstGeom>
        </p:spPr>
      </p:pic>
    </p:spTree>
    <p:extLst>
      <p:ext uri="{BB962C8B-B14F-4D97-AF65-F5344CB8AC3E}">
        <p14:creationId xmlns:p14="http://schemas.microsoft.com/office/powerpoint/2010/main" val="296483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Finance</a:t>
            </a:r>
          </a:p>
        </p:txBody>
      </p:sp>
      <p:sp>
        <p:nvSpPr>
          <p:cNvPr id="5" name="Content Placeholder 2">
            <a:extLst>
              <a:ext uri="{FF2B5EF4-FFF2-40B4-BE49-F238E27FC236}">
                <a16:creationId xmlns:a16="http://schemas.microsoft.com/office/drawing/2014/main" id="{9A4D366D-F908-43A7-9F1F-54694FD7C1CD}"/>
              </a:ext>
            </a:extLst>
          </p:cNvPr>
          <p:cNvSpPr txBox="1">
            <a:spLocks/>
          </p:cNvSpPr>
          <p:nvPr/>
        </p:nvSpPr>
        <p:spPr>
          <a:xfrm>
            <a:off x="457200" y="1600200"/>
            <a:ext cx="7924800" cy="438912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lnSpc>
                <a:spcPct val="90000"/>
              </a:lnSpc>
            </a:pPr>
            <a:r>
              <a:rPr lang="en-US" sz="2000" dirty="0">
                <a:latin typeface="Calibri" panose="020F0502020204030204" pitchFamily="34" charset="0"/>
                <a:cs typeface="Calibri" panose="020F0502020204030204" pitchFamily="34" charset="0"/>
              </a:rPr>
              <a:t>Continuously met with Hagerty consulting group and US Treasury regarding ARPA funding and reporting.</a:t>
            </a:r>
          </a:p>
          <a:p>
            <a:pPr>
              <a:lnSpc>
                <a:spcPct val="90000"/>
              </a:lnSpc>
            </a:pPr>
            <a:r>
              <a:rPr lang="en-US" sz="2000" dirty="0">
                <a:latin typeface="Calibri" panose="020F0502020204030204" pitchFamily="34" charset="0"/>
                <a:cs typeface="Calibri" panose="020F0502020204030204" pitchFamily="34" charset="0"/>
              </a:rPr>
              <a:t>Compiled and prepared a cost recovery report for the July storm.</a:t>
            </a:r>
          </a:p>
          <a:p>
            <a:pPr>
              <a:lnSpc>
                <a:spcPct val="90000"/>
              </a:lnSpc>
            </a:pPr>
            <a:r>
              <a:rPr lang="en-US" sz="2000" dirty="0">
                <a:latin typeface="Calibri" panose="020F0502020204030204" pitchFamily="34" charset="0"/>
                <a:cs typeface="Calibri" panose="020F0502020204030204" pitchFamily="34" charset="0"/>
              </a:rPr>
              <a:t>Completed quarterly ARPA filings</a:t>
            </a:r>
          </a:p>
          <a:p>
            <a:pPr>
              <a:lnSpc>
                <a:spcPct val="90000"/>
              </a:lnSpc>
            </a:pPr>
            <a:r>
              <a:rPr lang="en-US" sz="2000" dirty="0">
                <a:latin typeface="Calibri" panose="020F0502020204030204" pitchFamily="34" charset="0"/>
                <a:cs typeface="Calibri" panose="020F0502020204030204" pitchFamily="34" charset="0"/>
              </a:rPr>
              <a:t>Continuing to work with the contractor implementing the new Financial Management System</a:t>
            </a:r>
          </a:p>
          <a:p>
            <a:pPr marL="365760" lvl="1" indent="0">
              <a:buFont typeface="Wingdings 2"/>
              <a:buNone/>
            </a:pPr>
            <a:endParaRPr lang="en-US" dirty="0"/>
          </a:p>
        </p:txBody>
      </p:sp>
      <p:pic>
        <p:nvPicPr>
          <p:cNvPr id="8" name="Picture 7">
            <a:extLst>
              <a:ext uri="{FF2B5EF4-FFF2-40B4-BE49-F238E27FC236}">
                <a16:creationId xmlns:a16="http://schemas.microsoft.com/office/drawing/2014/main" id="{1BC37F28-82CA-48D8-AB55-FC70B7CB42A2}"/>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pic>
        <p:nvPicPr>
          <p:cNvPr id="7" name="Picture 6">
            <a:extLst>
              <a:ext uri="{FF2B5EF4-FFF2-40B4-BE49-F238E27FC236}">
                <a16:creationId xmlns:a16="http://schemas.microsoft.com/office/drawing/2014/main" id="{FF30E380-766F-4D2B-BABC-0A55C61B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4140200"/>
            <a:ext cx="3962400" cy="2641600"/>
          </a:xfrm>
          <a:prstGeom prst="rect">
            <a:avLst/>
          </a:prstGeom>
        </p:spPr>
      </p:pic>
    </p:spTree>
    <p:extLst>
      <p:ext uri="{BB962C8B-B14F-4D97-AF65-F5344CB8AC3E}">
        <p14:creationId xmlns:p14="http://schemas.microsoft.com/office/powerpoint/2010/main" val="31871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76200"/>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Information Technology</a:t>
            </a:r>
          </a:p>
        </p:txBody>
      </p:sp>
      <p:sp>
        <p:nvSpPr>
          <p:cNvPr id="6" name="Content Placeholder 5">
            <a:extLst>
              <a:ext uri="{FF2B5EF4-FFF2-40B4-BE49-F238E27FC236}">
                <a16:creationId xmlns:a16="http://schemas.microsoft.com/office/drawing/2014/main" id="{075C5A5F-3A68-4598-810C-AF0711B07DB7}"/>
              </a:ext>
            </a:extLst>
          </p:cNvPr>
          <p:cNvSpPr>
            <a:spLocks noGrp="1"/>
          </p:cNvSpPr>
          <p:nvPr>
            <p:ph sz="quarter" idx="1"/>
          </p:nvPr>
        </p:nvSpPr>
        <p:spPr>
          <a:xfrm>
            <a:off x="381000" y="1752600"/>
            <a:ext cx="7467600" cy="4873752"/>
          </a:xfrm>
        </p:spPr>
        <p:txBody>
          <a:bodyPr>
            <a:normAutofit/>
          </a:bodyPr>
          <a:lstStyle/>
          <a:p>
            <a:pPr lvl="0"/>
            <a:r>
              <a:rPr lang="en-US" sz="2000" dirty="0">
                <a:latin typeface="Calibri" panose="020F0502020204030204" pitchFamily="34" charset="0"/>
                <a:cs typeface="Calibri" panose="020F0502020204030204" pitchFamily="34" charset="0"/>
              </a:rPr>
              <a:t>Network assessment completed by </a:t>
            </a:r>
            <a:r>
              <a:rPr lang="en-US" sz="2000" dirty="0" err="1">
                <a:latin typeface="Calibri" panose="020F0502020204030204" pitchFamily="34" charset="0"/>
                <a:cs typeface="Calibri" panose="020F0502020204030204" pitchFamily="34" charset="0"/>
              </a:rPr>
              <a:t>CyberCX</a:t>
            </a:r>
            <a:endParaRPr lang="en-US"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New departmental printers deployed to eliminate a security vulnerability</a:t>
            </a:r>
          </a:p>
          <a:p>
            <a:pPr lvl="0"/>
            <a:r>
              <a:rPr lang="en-US" sz="2000" dirty="0">
                <a:latin typeface="Calibri" panose="020F0502020204030204" pitchFamily="34" charset="0"/>
                <a:cs typeface="Calibri" panose="020F0502020204030204" pitchFamily="34" charset="0"/>
              </a:rPr>
              <a:t>Prepared GFE space for GAIL occupancy</a:t>
            </a:r>
          </a:p>
          <a:p>
            <a:pPr lvl="0"/>
            <a:r>
              <a:rPr lang="en-US" sz="2000" dirty="0">
                <a:latin typeface="Calibri" panose="020F0502020204030204" pitchFamily="34" charset="0"/>
                <a:cs typeface="Calibri" panose="020F0502020204030204" pitchFamily="34" charset="0"/>
              </a:rPr>
              <a:t>Requested pricing quotes and preparing RFP’s for various ARPA projects</a:t>
            </a:r>
          </a:p>
          <a:p>
            <a:pPr lvl="0"/>
            <a:r>
              <a:rPr lang="en-US" sz="2000" dirty="0">
                <a:latin typeface="Calibri" panose="020F0502020204030204" pitchFamily="34" charset="0"/>
                <a:cs typeface="Calibri" panose="020F0502020204030204" pitchFamily="34" charset="0"/>
              </a:rPr>
              <a:t>Interviews for new Security position</a:t>
            </a:r>
          </a:p>
          <a:p>
            <a:pPr lvl="0"/>
            <a:r>
              <a:rPr lang="en-US" sz="2000" dirty="0">
                <a:latin typeface="Calibri" panose="020F0502020204030204" pitchFamily="34" charset="0"/>
                <a:cs typeface="Calibri" panose="020F0502020204030204" pitchFamily="34" charset="0"/>
              </a:rPr>
              <a:t>Annual computer purchase for replacement units</a:t>
            </a:r>
          </a:p>
          <a:p>
            <a:pPr lvl="0"/>
            <a:r>
              <a:rPr lang="en-US" sz="2000" dirty="0">
                <a:latin typeface="Calibri" panose="020F0502020204030204" pitchFamily="34" charset="0"/>
                <a:cs typeface="Calibri" panose="020F0502020204030204" pitchFamily="34" charset="0"/>
              </a:rPr>
              <a:t>Ordered security cameras for several City facilities</a:t>
            </a:r>
          </a:p>
          <a:p>
            <a:endParaRPr lang="en-US" sz="2000" dirty="0">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FFD7976-5555-47AE-9EFF-7BA32EA4922B}"/>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7051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720986"/>
            <a:ext cx="8534400" cy="5029200"/>
          </a:xfrm>
        </p:spPr>
        <p:txBody>
          <a:bodyPr>
            <a:noAutofit/>
          </a:bodyPr>
          <a:lstStyle/>
          <a:p>
            <a:r>
              <a:rPr lang="en-US" sz="2000" dirty="0">
                <a:latin typeface="Calibri" panose="020F0502020204030204" pitchFamily="34" charset="0"/>
                <a:cs typeface="Calibri" panose="020F0502020204030204" pitchFamily="34" charset="0"/>
              </a:rPr>
              <a:t>Finalized details for the installation of solar lights at three bus shelters with Public Works.  The infrastructure to support the lights has been installed and the lights are anticipated to be installed in the next few weeks.</a:t>
            </a:r>
          </a:p>
          <a:p>
            <a:r>
              <a:rPr lang="en-US" sz="2000" dirty="0">
                <a:latin typeface="Calibri" panose="020F0502020204030204" pitchFamily="34" charset="0"/>
                <a:cs typeface="Calibri" panose="020F0502020204030204" pitchFamily="34" charset="0"/>
              </a:rPr>
              <a:t>Work to convert North Center and South Center Drive to one-way is scheduled to begin on October 24th.</a:t>
            </a:r>
          </a:p>
          <a:p>
            <a:r>
              <a:rPr lang="en-US" sz="2000" dirty="0">
                <a:latin typeface="Calibri" panose="020F0502020204030204" pitchFamily="34" charset="0"/>
                <a:cs typeface="Calibri" panose="020F0502020204030204" pitchFamily="34" charset="0"/>
              </a:rPr>
              <a:t>Oversaw the implementation of the Temporary Speed Bump Program.</a:t>
            </a:r>
          </a:p>
          <a:p>
            <a:r>
              <a:rPr lang="en-US" sz="2000" dirty="0">
                <a:latin typeface="Calibri" panose="020F0502020204030204" pitchFamily="34" charset="0"/>
                <a:cs typeface="Calibri" panose="020F0502020204030204" pitchFamily="34" charset="0"/>
              </a:rPr>
              <a:t>Managed Buddy </a:t>
            </a:r>
            <a:r>
              <a:rPr lang="en-US" sz="2000" dirty="0" err="1">
                <a:latin typeface="Calibri" panose="020F0502020204030204" pitchFamily="34" charset="0"/>
                <a:cs typeface="Calibri" panose="020F0502020204030204" pitchFamily="34" charset="0"/>
              </a:rPr>
              <a:t>Attick</a:t>
            </a:r>
            <a:r>
              <a:rPr lang="en-US" sz="2000" dirty="0">
                <a:latin typeface="Calibri" panose="020F0502020204030204" pitchFamily="34" charset="0"/>
                <a:cs typeface="Calibri" panose="020F0502020204030204" pitchFamily="34" charset="0"/>
              </a:rPr>
              <a:t> Park Parking Lot Improvement project through to substantial completion.</a:t>
            </a:r>
          </a:p>
          <a:p>
            <a:r>
              <a:rPr lang="en-US" sz="2000" dirty="0">
                <a:latin typeface="Calibri" panose="020F0502020204030204" pitchFamily="34" charset="0"/>
                <a:cs typeface="Calibri" panose="020F0502020204030204" pitchFamily="34" charset="0"/>
              </a:rPr>
              <a:t>Community Development Inspectors conducted 231 residential inspections, 44 commercial and investigated 92 property maintenance complaints.</a:t>
            </a:r>
          </a:p>
        </p:txBody>
      </p:sp>
      <p:sp>
        <p:nvSpPr>
          <p:cNvPr id="4" name="Title 1"/>
          <p:cNvSpPr txBox="1">
            <a:spLocks/>
          </p:cNvSpPr>
          <p:nvPr/>
        </p:nvSpPr>
        <p:spPr>
          <a:xfrm>
            <a:off x="762000" y="179962"/>
            <a:ext cx="7772400" cy="1333500"/>
          </a:xfrm>
          <a:prstGeom prst="rect">
            <a:avLst/>
          </a:prstGeom>
          <a:ln>
            <a:noFill/>
          </a:ln>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cap="small" dirty="0">
                <a:solidFill>
                  <a:schemeClr val="tx2"/>
                </a:solidFill>
                <a:cs typeface="+mj-cs"/>
              </a:rPr>
              <a:t>FY2023-Q1 Accomplishments</a:t>
            </a:r>
            <a:br>
              <a:rPr lang="en-US" cap="small" dirty="0">
                <a:solidFill>
                  <a:schemeClr val="tx2"/>
                </a:solidFill>
                <a:cs typeface="+mj-cs"/>
              </a:rPr>
            </a:br>
            <a:r>
              <a:rPr lang="en-US" cap="small" dirty="0">
                <a:solidFill>
                  <a:schemeClr val="tx2"/>
                </a:solidFill>
                <a:cs typeface="+mj-cs"/>
              </a:rPr>
              <a:t>July-September 2022:</a:t>
            </a:r>
          </a:p>
          <a:p>
            <a:pPr algn="ctr"/>
            <a:r>
              <a:rPr lang="en-US" cap="small" dirty="0">
                <a:solidFill>
                  <a:schemeClr val="tx2"/>
                </a:solidFill>
                <a:cs typeface="+mj-cs"/>
              </a:rPr>
              <a:t>Planning &amp; Community Development</a:t>
            </a:r>
          </a:p>
        </p:txBody>
      </p:sp>
      <p:pic>
        <p:nvPicPr>
          <p:cNvPr id="5" name="Picture 4">
            <a:extLst>
              <a:ext uri="{FF2B5EF4-FFF2-40B4-BE49-F238E27FC236}">
                <a16:creationId xmlns:a16="http://schemas.microsoft.com/office/drawing/2014/main" id="{8DFEE6BF-6302-4C98-8C7C-64613174F42A}"/>
              </a:ext>
            </a:extLst>
          </p:cNvPr>
          <p:cNvPicPr/>
          <p:nvPr/>
        </p:nvPicPr>
        <p:blipFill>
          <a:blip r:embed="rId2">
            <a:extLst>
              <a:ext uri="{28A0092B-C50C-407E-A947-70E740481C1C}">
                <a14:useLocalDpi xmlns:a14="http://schemas.microsoft.com/office/drawing/2010/main" val="0"/>
              </a:ext>
            </a:extLst>
          </a:blip>
          <a:stretch>
            <a:fillRect/>
          </a:stretch>
        </p:blipFill>
        <p:spPr>
          <a:xfrm>
            <a:off x="203470" y="8106"/>
            <a:ext cx="1117060" cy="1117060"/>
          </a:xfrm>
          <a:prstGeom prst="rect">
            <a:avLst/>
          </a:prstGeom>
        </p:spPr>
      </p:pic>
    </p:spTree>
    <p:extLst>
      <p:ext uri="{BB962C8B-B14F-4D97-AF65-F5344CB8AC3E}">
        <p14:creationId xmlns:p14="http://schemas.microsoft.com/office/powerpoint/2010/main" val="18407078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17624</TotalTime>
  <Words>1967</Words>
  <Application>Microsoft Office PowerPoint</Application>
  <PresentationFormat>On-screen Show (4:3)</PresentationFormat>
  <Paragraphs>288</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Century Gothic</vt:lpstr>
      <vt:lpstr>Century Schoolbook</vt:lpstr>
      <vt:lpstr>Trebuchet MS</vt:lpstr>
      <vt:lpstr>Wingdings</vt:lpstr>
      <vt:lpstr>Wingdings 2</vt:lpstr>
      <vt:lpstr>Oriel</vt:lpstr>
      <vt:lpstr>City Manager’s Quarterly Update FY23-Q1 October 26, 2022 </vt:lpstr>
      <vt:lpstr>City Manager’s Update: 2023-Q1 Agenda</vt:lpstr>
      <vt:lpstr>2022 Outcome Areas</vt:lpstr>
      <vt:lpstr>PowerPoint Presentation</vt:lpstr>
      <vt:lpstr>FY2023-Q1 Accomplishments July-September 2022: Economic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FY2023-Q1 Accomplishments July-September 2022: City Administration</vt:lpstr>
      <vt:lpstr>PowerPoint Presentation</vt:lpstr>
      <vt:lpstr>PowerPoint Presentation</vt:lpstr>
      <vt:lpstr>PowerPoint Presentation</vt:lpstr>
      <vt:lpstr>PowerPoint Presentation</vt:lpstr>
      <vt:lpstr>PowerPoint Presentation</vt:lpstr>
      <vt:lpstr>PowerPoint Presentation</vt:lpstr>
    </vt:vector>
  </TitlesOfParts>
  <Company>City of Greenbelt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FY 2016 Budget</dc:title>
  <dc:creator>Michael McLaughlin</dc:creator>
  <cp:lastModifiedBy>Bonita Anderson</cp:lastModifiedBy>
  <cp:revision>375</cp:revision>
  <cp:lastPrinted>2022-10-26T22:36:23Z</cp:lastPrinted>
  <dcterms:created xsi:type="dcterms:W3CDTF">2015-03-21T16:14:39Z</dcterms:created>
  <dcterms:modified xsi:type="dcterms:W3CDTF">2022-10-26T23:16:15Z</dcterms:modified>
</cp:coreProperties>
</file>