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71" r:id="rId4"/>
    <p:sldId id="284" r:id="rId5"/>
    <p:sldId id="267" r:id="rId6"/>
    <p:sldId id="263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FC005-223A-07BE-2DAA-6DFE47AFBEAB}" v="293" dt="2024-04-04T19:58:08.339"/>
    <p1510:client id="{6F970051-1C69-4269-AC86-137E4E0C3624}" v="195" dt="2024-04-04T21:29:01.416"/>
    <p1510:client id="{9C0DE9CE-E394-BF44-6CCB-187A62397E98}" v="8" dt="2024-04-04T20:15:00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Bowie VFD – PGFD Apparatus Co.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Calls</a:t>
            </a:r>
          </a:p>
          <a:p>
            <a:pPr>
              <a:defRPr/>
            </a:pPr>
            <a:r>
              <a:rPr lang="en-US"/>
              <a:t>835 - 4962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4962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6-4B80-A28D-1C83C09841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6-4B80-A28D-1C83C09841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F9A-4128-8270-1AB4D274C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9A-4128-8270-1AB4D274C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F9A-4128-8270-1AB4D274CF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A-4128-8270-1AB4D274CF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AF-4FCC-92E4-65560E9632B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BAF-4FCC-92E4-65560E9632B0}"/>
              </c:ext>
            </c:extLst>
          </c:dPt>
          <c:dLbls>
            <c:dLbl>
              <c:idx val="0"/>
              <c:layout>
                <c:manualLayout>
                  <c:x val="0.23681792890200992"/>
                  <c:y val="-5.972765131592869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6-4B80-A28D-1C83C09841BC}"/>
                </c:ext>
              </c:extLst>
            </c:dLbl>
            <c:dLbl>
              <c:idx val="1"/>
              <c:layout>
                <c:manualLayout>
                  <c:x val="0.2043964267309013"/>
                  <c:y val="-9.954608552654785E-3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6-4B80-A28D-1C83C09841BC}"/>
                </c:ext>
              </c:extLst>
            </c:dLbl>
            <c:dLbl>
              <c:idx val="2"/>
              <c:layout>
                <c:manualLayout>
                  <c:x val="0.18748086038075787"/>
                  <c:y val="4.2307086348782809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9A-4128-8270-1AB4D274CF74}"/>
                </c:ext>
              </c:extLst>
            </c:dLbl>
            <c:dLbl>
              <c:idx val="3"/>
              <c:layout>
                <c:manualLayout>
                  <c:x val="5.5770311471739741E-2"/>
                  <c:y val="0.2314446488492237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9A-4128-8270-1AB4D274CF74}"/>
                </c:ext>
              </c:extLst>
            </c:dLbl>
            <c:dLbl>
              <c:idx val="4"/>
              <c:layout>
                <c:manualLayout>
                  <c:x val="0.1663364024430784"/>
                  <c:y val="-0.1269212590463484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9A-4128-8270-1AB4D274CF74}"/>
                </c:ext>
              </c:extLst>
            </c:dLbl>
            <c:dLbl>
              <c:idx val="5"/>
              <c:layout>
                <c:manualLayout>
                  <c:x val="-5.9204482225502494E-2"/>
                  <c:y val="-5.47503470396013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A-4128-8270-1AB4D274CF74}"/>
                </c:ext>
              </c:extLst>
            </c:dLbl>
            <c:dLbl>
              <c:idx val="6"/>
              <c:layout>
                <c:manualLayout>
                  <c:x val="-0.14378231397622032"/>
                  <c:y val="-8.461417269756567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AF-4FCC-92E4-65560E9632B0}"/>
                </c:ext>
              </c:extLst>
            </c:dLbl>
            <c:dLbl>
              <c:idx val="7"/>
              <c:layout>
                <c:manualLayout>
                  <c:x val="-0.14801120556375622"/>
                  <c:y val="-3.235247779612805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AF-4FCC-92E4-65560E963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A835B</c:v>
                </c:pt>
                <c:pt idx="1">
                  <c:v>E835</c:v>
                </c:pt>
                <c:pt idx="2">
                  <c:v>E835B</c:v>
                </c:pt>
                <c:pt idx="3">
                  <c:v>E835BP</c:v>
                </c:pt>
                <c:pt idx="4">
                  <c:v>E835P</c:v>
                </c:pt>
                <c:pt idx="5">
                  <c:v>PA835</c:v>
                </c:pt>
                <c:pt idx="6">
                  <c:v>VC835</c:v>
                </c:pt>
                <c:pt idx="7">
                  <c:v>VC835A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66</c:v>
                </c:pt>
                <c:pt idx="1">
                  <c:v>76</c:v>
                </c:pt>
                <c:pt idx="2">
                  <c:v>13</c:v>
                </c:pt>
                <c:pt idx="3">
                  <c:v>1786</c:v>
                </c:pt>
                <c:pt idx="4">
                  <c:v>449</c:v>
                </c:pt>
                <c:pt idx="5">
                  <c:v>2543</c:v>
                </c:pt>
                <c:pt idx="6">
                  <c:v>22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A-4128-8270-1AB4D274C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Calls</a:t>
            </a:r>
          </a:p>
          <a:p>
            <a:pPr>
              <a:defRPr/>
            </a:pPr>
            <a:r>
              <a:rPr lang="en-US"/>
              <a:t>835 - 4962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4941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6-4B80-A28D-1C83C09841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6-4B80-A28D-1C83C09841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F9A-4128-8270-1AB4D274C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9A-4128-8270-1AB4D274C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F9A-4128-8270-1AB4D274CF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A-4128-8270-1AB4D274CF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AF-4FCC-92E4-65560E9632B0}"/>
              </c:ext>
            </c:extLst>
          </c:dPt>
          <c:dLbls>
            <c:dLbl>
              <c:idx val="0"/>
              <c:layout>
                <c:manualLayout>
                  <c:x val="0.23681792890200992"/>
                  <c:y val="-5.972765131592869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6-4B80-A28D-1C83C09841BC}"/>
                </c:ext>
              </c:extLst>
            </c:dLbl>
            <c:dLbl>
              <c:idx val="1"/>
              <c:layout>
                <c:manualLayout>
                  <c:x val="0.2043964267309013"/>
                  <c:y val="-9.954608552654785E-3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6-4B80-A28D-1C83C09841BC}"/>
                </c:ext>
              </c:extLst>
            </c:dLbl>
            <c:dLbl>
              <c:idx val="2"/>
              <c:layout>
                <c:manualLayout>
                  <c:x val="5.5770311471739741E-2"/>
                  <c:y val="0.2314446488492237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9A-4128-8270-1AB4D274CF74}"/>
                </c:ext>
              </c:extLst>
            </c:dLbl>
            <c:dLbl>
              <c:idx val="3"/>
              <c:layout>
                <c:manualLayout>
                  <c:x val="0.1663364024430784"/>
                  <c:y val="-0.1269212590463484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9A-4128-8270-1AB4D274CF74}"/>
                </c:ext>
              </c:extLst>
            </c:dLbl>
            <c:dLbl>
              <c:idx val="4"/>
              <c:layout>
                <c:manualLayout>
                  <c:x val="-5.9204482225502494E-2"/>
                  <c:y val="-5.47503470396013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9A-4128-8270-1AB4D274CF74}"/>
                </c:ext>
              </c:extLst>
            </c:dLbl>
            <c:dLbl>
              <c:idx val="5"/>
              <c:layout>
                <c:manualLayout>
                  <c:x val="-0.14378231397622032"/>
                  <c:y val="-8.461417269756567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A-4128-8270-1AB4D274CF74}"/>
                </c:ext>
              </c:extLst>
            </c:dLbl>
            <c:dLbl>
              <c:idx val="6"/>
              <c:layout>
                <c:manualLayout>
                  <c:x val="-0.14801120556375622"/>
                  <c:y val="-3.235247779612805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AF-4FCC-92E4-65560E963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A835B</c:v>
                </c:pt>
                <c:pt idx="1">
                  <c:v>E835</c:v>
                </c:pt>
                <c:pt idx="2">
                  <c:v>E835BP</c:v>
                </c:pt>
                <c:pt idx="3">
                  <c:v>E835P</c:v>
                </c:pt>
                <c:pt idx="4">
                  <c:v>PA835</c:v>
                </c:pt>
                <c:pt idx="5">
                  <c:v>VC835</c:v>
                </c:pt>
                <c:pt idx="6">
                  <c:v>VC835A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77</c:v>
                </c:pt>
                <c:pt idx="1">
                  <c:v>26</c:v>
                </c:pt>
                <c:pt idx="2">
                  <c:v>1370</c:v>
                </c:pt>
                <c:pt idx="3">
                  <c:v>915</c:v>
                </c:pt>
                <c:pt idx="4">
                  <c:v>2532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A-4128-8270-1AB4D274C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Calls</a:t>
            </a:r>
          </a:p>
          <a:p>
            <a:pPr>
              <a:defRPr/>
            </a:pPr>
            <a:r>
              <a:rPr lang="en-US"/>
              <a:t>835 - 4962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1272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6-4B80-A28D-1C83C09841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46-4B80-A28D-1C83C09841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F9A-4128-8270-1AB4D274CF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9A-4128-8270-1AB4D274CF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F9A-4128-8270-1AB4D274CF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9A-4128-8270-1AB4D274CF7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AF-4FCC-92E4-65560E9632B0}"/>
              </c:ext>
            </c:extLst>
          </c:dPt>
          <c:dLbls>
            <c:dLbl>
              <c:idx val="0"/>
              <c:layout>
                <c:manualLayout>
                  <c:x val="0.23681792890200992"/>
                  <c:y val="-5.972765131592869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6-4B80-A28D-1C83C09841BC}"/>
                </c:ext>
              </c:extLst>
            </c:dLbl>
            <c:dLbl>
              <c:idx val="1"/>
              <c:layout>
                <c:manualLayout>
                  <c:x val="0.2043964267309013"/>
                  <c:y val="-9.954608552654785E-3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6-4B80-A28D-1C83C09841BC}"/>
                </c:ext>
              </c:extLst>
            </c:dLbl>
            <c:dLbl>
              <c:idx val="2"/>
              <c:layout>
                <c:manualLayout>
                  <c:x val="0.18748086038075787"/>
                  <c:y val="4.2307086348782809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9A-4128-8270-1AB4D274CF74}"/>
                </c:ext>
              </c:extLst>
            </c:dLbl>
            <c:dLbl>
              <c:idx val="3"/>
              <c:layout>
                <c:manualLayout>
                  <c:x val="5.5770311471739741E-2"/>
                  <c:y val="0.23144464884922375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9A-4128-8270-1AB4D274CF74}"/>
                </c:ext>
              </c:extLst>
            </c:dLbl>
            <c:dLbl>
              <c:idx val="4"/>
              <c:layout>
                <c:manualLayout>
                  <c:x val="0.1663364024430784"/>
                  <c:y val="-0.1269212590463484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9A-4128-8270-1AB4D274CF74}"/>
                </c:ext>
              </c:extLst>
            </c:dLbl>
            <c:dLbl>
              <c:idx val="5"/>
              <c:layout>
                <c:manualLayout>
                  <c:x val="-5.9204482225502494E-2"/>
                  <c:y val="-5.47503470396013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A-4128-8270-1AB4D274CF74}"/>
                </c:ext>
              </c:extLst>
            </c:dLbl>
            <c:dLbl>
              <c:idx val="6"/>
              <c:layout>
                <c:manualLayout>
                  <c:x val="-0.14378231397622032"/>
                  <c:y val="-8.4614172697565673E-2"/>
                </c:manualLayout>
              </c:layout>
              <c:spPr>
                <a:noFill/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AF-4FCC-92E4-65560E9632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A835B</c:v>
                </c:pt>
                <c:pt idx="1">
                  <c:v>E835</c:v>
                </c:pt>
                <c:pt idx="2">
                  <c:v>E835B</c:v>
                </c:pt>
                <c:pt idx="3">
                  <c:v>E835BP</c:v>
                </c:pt>
                <c:pt idx="4">
                  <c:v>E835P</c:v>
                </c:pt>
                <c:pt idx="5">
                  <c:v>PA835</c:v>
                </c:pt>
                <c:pt idx="6">
                  <c:v>VC835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7</c:v>
                </c:pt>
                <c:pt idx="2">
                  <c:v>4</c:v>
                </c:pt>
                <c:pt idx="3">
                  <c:v>466</c:v>
                </c:pt>
                <c:pt idx="4">
                  <c:v>115</c:v>
                </c:pt>
                <c:pt idx="5">
                  <c:v>654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A-4128-8270-1AB4D274C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0.22713</cdr:x>
      <cdr:y>0.16256</cdr:y>
    </cdr:from>
    <cdr:to>
      <cdr:x>0.74809</cdr:x>
      <cdr:y>0.9059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2F0670-072E-4EC2-AC7D-6601EA8A1D38}"/>
            </a:ext>
          </a:extLst>
        </cdr:cNvPr>
        <cdr:cNvSpPr txBox="1"/>
      </cdr:nvSpPr>
      <cdr:spPr>
        <a:xfrm xmlns:a="http://schemas.openxmlformats.org/drawingml/2006/main">
          <a:off x="2657836" y="1063452"/>
          <a:ext cx="6096183" cy="48628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/>
            <a:t>125 Crescent Road, Greenbelt, MD</a:t>
          </a:r>
        </a:p>
        <a:p xmlns:a="http://schemas.openxmlformats.org/drawingml/2006/main">
          <a:pPr algn="ctr"/>
          <a:endParaRPr lang="en-US" sz="2000" dirty="0"/>
        </a:p>
        <a:p xmlns:a="http://schemas.openxmlformats.org/drawingml/2006/main">
          <a:pPr algn="ctr"/>
          <a:r>
            <a:rPr lang="en-US" sz="2000" dirty="0"/>
            <a:t>Owned by the City of Greenbelt</a:t>
          </a:r>
        </a:p>
        <a:p xmlns:a="http://schemas.openxmlformats.org/drawingml/2006/main">
          <a:pPr algn="ctr"/>
          <a:endParaRPr lang="en-US" sz="2000" dirty="0"/>
        </a:p>
        <a:p xmlns:a="http://schemas.openxmlformats.org/drawingml/2006/main">
          <a:pPr algn="ctr"/>
          <a:r>
            <a:rPr lang="en-US" sz="2000" dirty="0"/>
            <a:t>(Information is not available on Property Search)</a:t>
          </a:r>
        </a:p>
        <a:p xmlns:a="http://schemas.openxmlformats.org/drawingml/2006/main">
          <a:pPr algn="ctr"/>
          <a:r>
            <a:rPr lang="en-US" sz="2000" dirty="0"/>
            <a:t>Year Built</a:t>
          </a:r>
        </a:p>
        <a:p xmlns:a="http://schemas.openxmlformats.org/drawingml/2006/main">
          <a:pPr algn="ctr"/>
          <a:r>
            <a:rPr lang="en-US" sz="2000" dirty="0"/>
            <a:t>Square Footage</a:t>
          </a:r>
        </a:p>
        <a:p xmlns:a="http://schemas.openxmlformats.org/drawingml/2006/main">
          <a:pPr algn="ctr"/>
          <a:endParaRPr lang="en-US" sz="2000" dirty="0"/>
        </a:p>
        <a:p xmlns:a="http://schemas.openxmlformats.org/drawingml/2006/main">
          <a:pPr algn="ctr"/>
          <a:r>
            <a:rPr lang="en-US" sz="2000" dirty="0"/>
            <a:t>Building has been maintained and insured by the Prince George’s County Fire/EMS Department.</a:t>
          </a:r>
        </a:p>
        <a:p xmlns:a="http://schemas.openxmlformats.org/drawingml/2006/main">
          <a:pPr algn="ctr"/>
          <a:endParaRPr lang="en-US" sz="20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endParaRPr lang="en-US" dirty="0"/>
        </a:p>
        <a:p xmlns:a="http://schemas.openxmlformats.org/drawingml/2006/main">
          <a:pPr lvl="1" algn="ctr"/>
          <a:endParaRPr lang="en-US" dirty="0"/>
        </a:p>
      </cdr:txBody>
    </cdr:sp>
  </cdr:relSizeAnchor>
  <cdr:relSizeAnchor xmlns:cdr="http://schemas.openxmlformats.org/drawingml/2006/chartDrawing">
    <cdr:from>
      <cdr:x>0.1251</cdr:x>
      <cdr:y>0.04832</cdr:y>
    </cdr:from>
    <cdr:to>
      <cdr:x>0.8749</cdr:x>
      <cdr:y>0.1283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B16DC4F5-FA05-4B34-B9CB-47C2775C3A16}"/>
            </a:ext>
          </a:extLst>
        </cdr:cNvPr>
        <cdr:cNvSpPr txBox="1"/>
      </cdr:nvSpPr>
      <cdr:spPr>
        <a:xfrm xmlns:a="http://schemas.openxmlformats.org/drawingml/2006/main">
          <a:off x="1463898" y="316093"/>
          <a:ext cx="8774029" cy="5232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800" b="1" dirty="0"/>
            <a:t>Station 835 – Greenbelt VFD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8ACA7-DC5C-41A5-84AF-BA1F697F167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0217-24E2-4F90-8D9D-48B492175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6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4/4/2024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F0217-24E2-4F90-8D9D-48B492175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0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058ACF-19DC-404C-0445-8CBC03534FE5}"/>
              </a:ext>
            </a:extLst>
          </p:cNvPr>
          <p:cNvSpPr txBox="1"/>
          <p:nvPr/>
        </p:nvSpPr>
        <p:spPr>
          <a:xfrm>
            <a:off x="4392582" y="979600"/>
            <a:ext cx="743285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 dirty="0">
                <a:latin typeface="Rockwell"/>
                <a:ea typeface="+mn-lt"/>
                <a:cs typeface="+mn-lt"/>
              </a:rPr>
              <a:t>Report Card</a:t>
            </a:r>
          </a:p>
          <a:p>
            <a:pPr algn="ctr"/>
            <a:r>
              <a:rPr lang="en-US" sz="5400" b="1" dirty="0">
                <a:latin typeface="Rockwell"/>
                <a:ea typeface="+mn-lt"/>
                <a:cs typeface="+mn-lt"/>
              </a:rPr>
              <a:t>City of Greenbelt – Co. 835</a:t>
            </a:r>
          </a:p>
          <a:p>
            <a:pPr algn="ctr"/>
            <a:r>
              <a:rPr lang="en-US" sz="3600" b="1" dirty="0">
                <a:latin typeface="Rockwell"/>
                <a:ea typeface="+mn-lt"/>
                <a:cs typeface="+mn-lt"/>
              </a:rPr>
              <a:t>FY 2024</a:t>
            </a:r>
            <a:endParaRPr lang="en-US" sz="3600" b="1" dirty="0">
              <a:latin typeface="Rockwell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A88C1-430D-3E04-D501-7CA1FF33D261}"/>
              </a:ext>
            </a:extLst>
          </p:cNvPr>
          <p:cNvSpPr txBox="1"/>
          <p:nvPr/>
        </p:nvSpPr>
        <p:spPr>
          <a:xfrm>
            <a:off x="5058000" y="652021"/>
            <a:ext cx="61029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Rockwell"/>
              </a:rPr>
              <a:t>PRINCE GEORGE'S COUNTY FIRE/EMS DEPARTMENT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5515888" y="1115485"/>
            <a:ext cx="612295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/>
              <a:t>Current Operational Volunteer Members as of 4/1/2024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u="sng" dirty="0"/>
              <a:t>Current Operational Career Members assigned to Station 835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Captain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Lieutenants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Fire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 Firefighter/EMT’s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Total:  24 Total Career Personnel – 24 / 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B2182-0203-4957-9641-79A3BC9BFD9D}"/>
              </a:ext>
            </a:extLst>
          </p:cNvPr>
          <p:cNvSpPr txBox="1"/>
          <p:nvPr/>
        </p:nvSpPr>
        <p:spPr>
          <a:xfrm>
            <a:off x="3863436" y="254832"/>
            <a:ext cx="3507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Co. 835 – Greenbelt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9D36F-8AB9-4774-9250-088C5D8B39B9}"/>
              </a:ext>
            </a:extLst>
          </p:cNvPr>
          <p:cNvSpPr txBox="1"/>
          <p:nvPr/>
        </p:nvSpPr>
        <p:spPr>
          <a:xfrm>
            <a:off x="8086305" y="3324799"/>
            <a:ext cx="393562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Career Members work a 24/7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6 Personnel per day</a:t>
            </a:r>
          </a:p>
          <a:p>
            <a:r>
              <a:rPr lang="en-US" dirty="0"/>
              <a:t>4 Suppression</a:t>
            </a:r>
          </a:p>
          <a:p>
            <a:r>
              <a:rPr lang="en-US" dirty="0"/>
              <a:t>2 Paramedic Ambulance 835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44031-1C60-EB33-80BD-8813C7ABE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9" y="1492702"/>
            <a:ext cx="5250885" cy="3337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B70EF5-1847-77EC-CCDD-D1879D4F1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888" y="1492702"/>
            <a:ext cx="6510273" cy="1165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67C3B-465C-8EFC-5329-816ECD4181E6}"/>
              </a:ext>
            </a:extLst>
          </p:cNvPr>
          <p:cNvSpPr txBox="1"/>
          <p:nvPr/>
        </p:nvSpPr>
        <p:spPr>
          <a:xfrm>
            <a:off x="215421" y="1115485"/>
            <a:ext cx="525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 Fit Tested Volunteer Members as of 4/1/2024</a:t>
            </a:r>
          </a:p>
        </p:txBody>
      </p:sp>
    </p:spTree>
    <p:extLst>
      <p:ext uri="{BB962C8B-B14F-4D97-AF65-F5344CB8AC3E}">
        <p14:creationId xmlns:p14="http://schemas.microsoft.com/office/powerpoint/2010/main" val="309683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47DCC59-C911-42A8-A246-6B793E5A2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250252"/>
              </p:ext>
            </p:extLst>
          </p:nvPr>
        </p:nvGraphicFramePr>
        <p:xfrm>
          <a:off x="367635" y="158046"/>
          <a:ext cx="11701826" cy="654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13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1160770" y="122844"/>
            <a:ext cx="10071975" cy="63401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Overview of Volunteer-Owned / County-Maintained Vehicles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Engines – GVFD-Owned / Maintained/Fueled/Insured by PGFD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Ambulance – GVFD-Owned &amp; Fueled by other sources</a:t>
            </a:r>
            <a:endParaRPr lang="en-US" sz="2000" dirty="0">
              <a:cs typeface="Calibri"/>
            </a:endParaRPr>
          </a:p>
          <a:p>
            <a:endParaRPr lang="en-US" dirty="0"/>
          </a:p>
          <a:p>
            <a:r>
              <a:rPr lang="en-US" dirty="0">
                <a:cs typeface="Calibri"/>
              </a:rPr>
              <a:t>The two Engines &amp; Support Units are fueled and maintained by Prince George's County.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$14,450.34 Total Fuel spent – FY 2024 for two (2)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$14,500.00 Approx – Insurance Payments – FY 2024 for two (2) Engines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1726B-0546-B586-B188-9C46A30BB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70" y="3511686"/>
            <a:ext cx="9853155" cy="13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558778" y="823814"/>
            <a:ext cx="612482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BUDGET:  $4,000.00 /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SPENT:  $4370.65 </a:t>
            </a:r>
            <a:r>
              <a:rPr lang="en-US" dirty="0">
                <a:solidFill>
                  <a:srgbClr val="FF0000"/>
                </a:solidFill>
              </a:rPr>
              <a:t>($ 370.65) – 109%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$4,000.00 /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SPENT:  $2804.44 – </a:t>
            </a:r>
            <a:r>
              <a:rPr lang="en-US" dirty="0">
                <a:solidFill>
                  <a:srgbClr val="FF0000"/>
                </a:solidFill>
              </a:rPr>
              <a:t>70%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 (Volunteers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$2040.00 - ($120.00 X Fit Tested Members – July 2023)</a:t>
            </a:r>
            <a:endParaRPr lang="en-US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SPENT:  $46.93 –</a:t>
            </a:r>
            <a:r>
              <a:rPr lang="en-US" dirty="0">
                <a:solidFill>
                  <a:srgbClr val="FF0000"/>
                </a:solidFill>
              </a:rPr>
              <a:t> 2%</a:t>
            </a:r>
            <a:endParaRPr lang="en-US" dirty="0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44CE7-0453-81EA-4F85-111699C53C30}"/>
              </a:ext>
            </a:extLst>
          </p:cNvPr>
          <p:cNvSpPr txBox="1"/>
          <p:nvPr/>
        </p:nvSpPr>
        <p:spPr>
          <a:xfrm>
            <a:off x="6511638" y="823814"/>
            <a:ext cx="531719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Station Program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Up to $40,000.00 – Per Year.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Station 835 has been identified as a fire station staffed 24/7 by Career Staffing – a station where career staffing is the primary service provider.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/>
              <a:t>15,000.00 Annually:  24/7 Career Staffed Station either county-owned or volunteer-owned with minimum staffing from a fire station.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371F8-88D8-7FEC-C83B-EDD88E654845}"/>
              </a:ext>
            </a:extLst>
          </p:cNvPr>
          <p:cNvSpPr txBox="1"/>
          <p:nvPr/>
        </p:nvSpPr>
        <p:spPr>
          <a:xfrm>
            <a:off x="2444074" y="188308"/>
            <a:ext cx="663183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/>
              <a:t>Budget for Co. 835 – FY’24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9E54F-DD6C-16B1-49BA-65CFA4DD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3963135"/>
            <a:ext cx="121443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994287" y="250214"/>
            <a:ext cx="944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Call Volume Co. 835</a:t>
            </a:r>
          </a:p>
          <a:p>
            <a:pPr algn="ctr"/>
            <a:r>
              <a:rPr lang="en-US" sz="2400"/>
              <a:t>1/1/2022 – 12/31/2022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4A9D73-D700-4EFC-9411-46FE8EAA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57831"/>
              </p:ext>
            </p:extLst>
          </p:nvPr>
        </p:nvGraphicFramePr>
        <p:xfrm>
          <a:off x="3031090" y="1081211"/>
          <a:ext cx="9009453" cy="510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D79B8-9861-6849-711D-2A4261C5C901}"/>
              </a:ext>
            </a:extLst>
          </p:cNvPr>
          <p:cNvSpPr txBox="1"/>
          <p:nvPr/>
        </p:nvSpPr>
        <p:spPr>
          <a:xfrm>
            <a:off x="544749" y="1215957"/>
            <a:ext cx="291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Total Calls:  4962 – CY 2022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Career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4,778 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DEDEE-A8A0-6BE9-765B-FF7202A6064B}"/>
              </a:ext>
            </a:extLst>
          </p:cNvPr>
          <p:cNvSpPr txBox="1"/>
          <p:nvPr/>
        </p:nvSpPr>
        <p:spPr>
          <a:xfrm>
            <a:off x="544748" y="2551032"/>
            <a:ext cx="31809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Volunteer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184 Calls</a:t>
            </a:r>
          </a:p>
        </p:txBody>
      </p:sp>
    </p:spTree>
    <p:extLst>
      <p:ext uri="{BB962C8B-B14F-4D97-AF65-F5344CB8AC3E}">
        <p14:creationId xmlns:p14="http://schemas.microsoft.com/office/powerpoint/2010/main" val="28202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994287" y="250214"/>
            <a:ext cx="94458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/>
              <a:t>Call Volume Co. 835</a:t>
            </a:r>
          </a:p>
          <a:p>
            <a:pPr algn="ctr"/>
            <a:r>
              <a:rPr lang="en-US" sz="2400"/>
              <a:t>1/1/2023 – 12/31/2023</a:t>
            </a:r>
            <a:endParaRPr lang="en-US" sz="2400"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4A9D73-D700-4EFC-9411-46FE8EAA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318172"/>
              </p:ext>
            </p:extLst>
          </p:nvPr>
        </p:nvGraphicFramePr>
        <p:xfrm>
          <a:off x="3031090" y="1081211"/>
          <a:ext cx="9009453" cy="510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D79B8-9861-6849-711D-2A4261C5C901}"/>
              </a:ext>
            </a:extLst>
          </p:cNvPr>
          <p:cNvSpPr txBox="1"/>
          <p:nvPr/>
        </p:nvSpPr>
        <p:spPr>
          <a:xfrm>
            <a:off x="544749" y="1215957"/>
            <a:ext cx="291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Calls:  4941 – CY 2023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4,817 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DEDEE-A8A0-6BE9-765B-FF7202A6064B}"/>
              </a:ext>
            </a:extLst>
          </p:cNvPr>
          <p:cNvSpPr txBox="1"/>
          <p:nvPr/>
        </p:nvSpPr>
        <p:spPr>
          <a:xfrm>
            <a:off x="544748" y="2551032"/>
            <a:ext cx="31809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Volunteer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124 Calls</a:t>
            </a:r>
          </a:p>
        </p:txBody>
      </p:sp>
    </p:spTree>
    <p:extLst>
      <p:ext uri="{BB962C8B-B14F-4D97-AF65-F5344CB8AC3E}">
        <p14:creationId xmlns:p14="http://schemas.microsoft.com/office/powerpoint/2010/main" val="51915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2F0670-072E-4EC2-AC7D-6601EA8A1D38}"/>
              </a:ext>
            </a:extLst>
          </p:cNvPr>
          <p:cNvSpPr txBox="1"/>
          <p:nvPr/>
        </p:nvSpPr>
        <p:spPr>
          <a:xfrm>
            <a:off x="994287" y="250214"/>
            <a:ext cx="944586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/>
              <a:t>Call Volume Co. 835</a:t>
            </a:r>
          </a:p>
          <a:p>
            <a:pPr algn="ctr"/>
            <a:r>
              <a:rPr lang="en-US" sz="2400"/>
              <a:t>1/1/2024 – YTD</a:t>
            </a:r>
            <a:endParaRPr lang="en-US" sz="2400"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4A9D73-D700-4EFC-9411-46FE8EAA9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862156"/>
              </p:ext>
            </p:extLst>
          </p:nvPr>
        </p:nvGraphicFramePr>
        <p:xfrm>
          <a:off x="3031090" y="1081211"/>
          <a:ext cx="9009453" cy="510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5D79B8-9861-6849-711D-2A4261C5C901}"/>
              </a:ext>
            </a:extLst>
          </p:cNvPr>
          <p:cNvSpPr txBox="1"/>
          <p:nvPr/>
        </p:nvSpPr>
        <p:spPr>
          <a:xfrm>
            <a:off x="544749" y="1215957"/>
            <a:ext cx="2918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Calls:  1272 – YTD 2024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1,235 Calls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DEDEE-A8A0-6BE9-765B-FF7202A6064B}"/>
              </a:ext>
            </a:extLst>
          </p:cNvPr>
          <p:cNvSpPr txBox="1"/>
          <p:nvPr/>
        </p:nvSpPr>
        <p:spPr>
          <a:xfrm>
            <a:off x="544748" y="2551032"/>
            <a:ext cx="31809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Volunteer Staffed Apparatus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</a:rPr>
              <a:t>37 Calls</a:t>
            </a:r>
          </a:p>
        </p:txBody>
      </p:sp>
    </p:spTree>
    <p:extLst>
      <p:ext uri="{BB962C8B-B14F-4D97-AF65-F5344CB8AC3E}">
        <p14:creationId xmlns:p14="http://schemas.microsoft.com/office/powerpoint/2010/main" val="313515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417</Words>
  <Application>Microsoft Office PowerPoint</Application>
  <PresentationFormat>Widescreen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Michael J.</dc:creator>
  <cp:lastModifiedBy>Watson, Ingrid S.</cp:lastModifiedBy>
  <cp:revision>2</cp:revision>
  <dcterms:created xsi:type="dcterms:W3CDTF">2022-07-22T15:49:53Z</dcterms:created>
  <dcterms:modified xsi:type="dcterms:W3CDTF">2024-04-09T17:25:35Z</dcterms:modified>
</cp:coreProperties>
</file>